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0" r:id="rId2"/>
    <p:sldId id="257" r:id="rId3"/>
    <p:sldId id="256" r:id="rId4"/>
    <p:sldId id="258" r:id="rId5"/>
    <p:sldId id="259" r:id="rId6"/>
    <p:sldId id="263" r:id="rId7"/>
    <p:sldId id="264" r:id="rId8"/>
    <p:sldId id="265" r:id="rId9"/>
    <p:sldId id="266" r:id="rId10"/>
    <p:sldId id="267" r:id="rId11"/>
    <p:sldId id="268" r:id="rId12"/>
    <p:sldId id="269" r:id="rId13"/>
    <p:sldId id="270" r:id="rId14"/>
    <p:sldId id="271" r:id="rId15"/>
    <p:sldId id="272" r:id="rId16"/>
    <p:sldId id="277" r:id="rId17"/>
    <p:sldId id="276" r:id="rId18"/>
    <p:sldId id="275" r:id="rId19"/>
    <p:sldId id="290" r:id="rId20"/>
    <p:sldId id="289" r:id="rId21"/>
    <p:sldId id="282" r:id="rId22"/>
    <p:sldId id="281" r:id="rId23"/>
    <p:sldId id="287" r:id="rId24"/>
    <p:sldId id="285" r:id="rId25"/>
    <p:sldId id="284" r:id="rId26"/>
    <p:sldId id="283" r:id="rId27"/>
    <p:sldId id="286"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370" autoAdjust="0"/>
  </p:normalViewPr>
  <p:slideViewPr>
    <p:cSldViewPr snapToGrid="0">
      <p:cViewPr varScale="1">
        <p:scale>
          <a:sx n="54" d="100"/>
          <a:sy n="54" d="100"/>
        </p:scale>
        <p:origin x="13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eoff\Desktop\Thermal\Applications\Cold%20Chain%20Combined%20Data%20(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eoff\Desktop\Thermal\Applications\Cold%20Chain%20Combined%20Data%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311282625994579"/>
          <c:y val="4.9019764283867839E-2"/>
          <c:w val="0.80500964771219508"/>
          <c:h val="0.72876049568683521"/>
        </c:manualLayout>
      </c:layout>
      <c:scatterChart>
        <c:scatterStyle val="lineMarker"/>
        <c:varyColors val="0"/>
        <c:ser>
          <c:idx val="0"/>
          <c:order val="0"/>
          <c:tx>
            <c:v>Green Gel</c:v>
          </c:tx>
          <c:spPr>
            <a:ln w="12700">
              <a:solidFill>
                <a:srgbClr val="000080"/>
              </a:solidFill>
              <a:prstDash val="solid"/>
            </a:ln>
            <a:effectLst/>
          </c:spPr>
          <c:marker>
            <c:symbol val="diamond"/>
            <c:size val="5"/>
            <c:spPr>
              <a:solidFill>
                <a:srgbClr val="000080"/>
              </a:solidFill>
              <a:ln>
                <a:solidFill>
                  <a:schemeClr val="accent1"/>
                </a:solidFill>
                <a:prstDash val="solid"/>
              </a:ln>
              <a:effectLst/>
            </c:spPr>
          </c:marker>
          <c:xVal>
            <c:numRef>
              <c:f>'Green Gel'!$F$20:$F$180</c:f>
              <c:numCache>
                <c:formatCode>0.00</c:formatCode>
                <c:ptCount val="161"/>
                <c:pt idx="0">
                  <c:v>-20.16</c:v>
                </c:pt>
                <c:pt idx="1">
                  <c:v>-21.75</c:v>
                </c:pt>
                <c:pt idx="2">
                  <c:v>-22.72</c:v>
                </c:pt>
                <c:pt idx="3">
                  <c:v>-23.32</c:v>
                </c:pt>
                <c:pt idx="4">
                  <c:v>-23.69</c:v>
                </c:pt>
                <c:pt idx="5">
                  <c:v>-23.92</c:v>
                </c:pt>
                <c:pt idx="6">
                  <c:v>-24.06</c:v>
                </c:pt>
                <c:pt idx="7">
                  <c:v>-24.15</c:v>
                </c:pt>
                <c:pt idx="8">
                  <c:v>-24.2</c:v>
                </c:pt>
                <c:pt idx="9">
                  <c:v>-24.23</c:v>
                </c:pt>
                <c:pt idx="10">
                  <c:v>-24.25</c:v>
                </c:pt>
                <c:pt idx="11">
                  <c:v>-24.27</c:v>
                </c:pt>
                <c:pt idx="12">
                  <c:v>-24.28</c:v>
                </c:pt>
                <c:pt idx="13">
                  <c:v>-24.28</c:v>
                </c:pt>
                <c:pt idx="14">
                  <c:v>-24.29</c:v>
                </c:pt>
                <c:pt idx="15">
                  <c:v>-24.29</c:v>
                </c:pt>
                <c:pt idx="16">
                  <c:v>-24.29</c:v>
                </c:pt>
                <c:pt idx="17">
                  <c:v>-24.29</c:v>
                </c:pt>
                <c:pt idx="18">
                  <c:v>-24.3</c:v>
                </c:pt>
                <c:pt idx="19">
                  <c:v>-24.3</c:v>
                </c:pt>
                <c:pt idx="20">
                  <c:v>-24.3</c:v>
                </c:pt>
                <c:pt idx="21">
                  <c:v>-24.3</c:v>
                </c:pt>
                <c:pt idx="22">
                  <c:v>-24.3</c:v>
                </c:pt>
                <c:pt idx="23">
                  <c:v>-24.3</c:v>
                </c:pt>
                <c:pt idx="24">
                  <c:v>-23.51</c:v>
                </c:pt>
                <c:pt idx="25">
                  <c:v>-21.92</c:v>
                </c:pt>
                <c:pt idx="26">
                  <c:v>-20.86</c:v>
                </c:pt>
                <c:pt idx="27">
                  <c:v>-20.21</c:v>
                </c:pt>
                <c:pt idx="28">
                  <c:v>-19.8</c:v>
                </c:pt>
                <c:pt idx="29">
                  <c:v>-19.55</c:v>
                </c:pt>
                <c:pt idx="30">
                  <c:v>-18.72</c:v>
                </c:pt>
                <c:pt idx="31">
                  <c:v>-17.21</c:v>
                </c:pt>
                <c:pt idx="32">
                  <c:v>-16.16</c:v>
                </c:pt>
                <c:pt idx="33">
                  <c:v>-15.49</c:v>
                </c:pt>
                <c:pt idx="34">
                  <c:v>-15.05</c:v>
                </c:pt>
                <c:pt idx="35">
                  <c:v>-14.78</c:v>
                </c:pt>
                <c:pt idx="36">
                  <c:v>-13.98</c:v>
                </c:pt>
                <c:pt idx="37">
                  <c:v>-12.45</c:v>
                </c:pt>
                <c:pt idx="38">
                  <c:v>-11.35</c:v>
                </c:pt>
                <c:pt idx="39">
                  <c:v>-10.62</c:v>
                </c:pt>
                <c:pt idx="40">
                  <c:v>-10.130000000000001</c:v>
                </c:pt>
                <c:pt idx="41">
                  <c:v>-9.81</c:v>
                </c:pt>
                <c:pt idx="42">
                  <c:v>-9.08</c:v>
                </c:pt>
                <c:pt idx="43">
                  <c:v>-7.66</c:v>
                </c:pt>
                <c:pt idx="44">
                  <c:v>-6.58</c:v>
                </c:pt>
                <c:pt idx="45">
                  <c:v>-5.82</c:v>
                </c:pt>
                <c:pt idx="46">
                  <c:v>-5.31</c:v>
                </c:pt>
                <c:pt idx="47">
                  <c:v>-4.95</c:v>
                </c:pt>
                <c:pt idx="48">
                  <c:v>-4.32</c:v>
                </c:pt>
                <c:pt idx="49">
                  <c:v>-3.14</c:v>
                </c:pt>
                <c:pt idx="50">
                  <c:v>-2.17</c:v>
                </c:pt>
                <c:pt idx="51">
                  <c:v>-1.45</c:v>
                </c:pt>
                <c:pt idx="52">
                  <c:v>-0.92</c:v>
                </c:pt>
                <c:pt idx="53">
                  <c:v>-0.53</c:v>
                </c:pt>
                <c:pt idx="54">
                  <c:v>-7.0000000000000007E-2</c:v>
                </c:pt>
                <c:pt idx="55">
                  <c:v>0.64</c:v>
                </c:pt>
                <c:pt idx="56">
                  <c:v>1.29</c:v>
                </c:pt>
                <c:pt idx="57">
                  <c:v>1.83</c:v>
                </c:pt>
                <c:pt idx="58">
                  <c:v>2.2599999999999998</c:v>
                </c:pt>
                <c:pt idx="59">
                  <c:v>2.61</c:v>
                </c:pt>
                <c:pt idx="60">
                  <c:v>2.9</c:v>
                </c:pt>
                <c:pt idx="61">
                  <c:v>3.15</c:v>
                </c:pt>
                <c:pt idx="62">
                  <c:v>3.36</c:v>
                </c:pt>
                <c:pt idx="63">
                  <c:v>3.54</c:v>
                </c:pt>
                <c:pt idx="64">
                  <c:v>3.69</c:v>
                </c:pt>
                <c:pt idx="65">
                  <c:v>3.82</c:v>
                </c:pt>
                <c:pt idx="66">
                  <c:v>3.93</c:v>
                </c:pt>
                <c:pt idx="67">
                  <c:v>4.0199999999999996</c:v>
                </c:pt>
                <c:pt idx="68">
                  <c:v>4.1100000000000003</c:v>
                </c:pt>
                <c:pt idx="69">
                  <c:v>4.18</c:v>
                </c:pt>
                <c:pt idx="70">
                  <c:v>4.25</c:v>
                </c:pt>
                <c:pt idx="71">
                  <c:v>4.3099999999999996</c:v>
                </c:pt>
                <c:pt idx="72">
                  <c:v>4.37</c:v>
                </c:pt>
                <c:pt idx="73">
                  <c:v>4.43</c:v>
                </c:pt>
                <c:pt idx="74">
                  <c:v>4.4800000000000004</c:v>
                </c:pt>
                <c:pt idx="75">
                  <c:v>4.54</c:v>
                </c:pt>
                <c:pt idx="76">
                  <c:v>4.5999999999999996</c:v>
                </c:pt>
                <c:pt idx="77">
                  <c:v>4.68</c:v>
                </c:pt>
                <c:pt idx="78">
                  <c:v>4.76</c:v>
                </c:pt>
                <c:pt idx="79">
                  <c:v>4.87</c:v>
                </c:pt>
                <c:pt idx="80">
                  <c:v>5.0199999999999996</c:v>
                </c:pt>
                <c:pt idx="81">
                  <c:v>5.23</c:v>
                </c:pt>
                <c:pt idx="82">
                  <c:v>5.64</c:v>
                </c:pt>
                <c:pt idx="83">
                  <c:v>6.61</c:v>
                </c:pt>
                <c:pt idx="84">
                  <c:v>8.25</c:v>
                </c:pt>
                <c:pt idx="85">
                  <c:v>10.199999999999999</c:v>
                </c:pt>
                <c:pt idx="86">
                  <c:v>12.95</c:v>
                </c:pt>
                <c:pt idx="87">
                  <c:v>16.87</c:v>
                </c:pt>
                <c:pt idx="88">
                  <c:v>22.84</c:v>
                </c:pt>
                <c:pt idx="89">
                  <c:v>27.27</c:v>
                </c:pt>
                <c:pt idx="90">
                  <c:v>30.58</c:v>
                </c:pt>
                <c:pt idx="91">
                  <c:v>33.15</c:v>
                </c:pt>
                <c:pt idx="92">
                  <c:v>35.15</c:v>
                </c:pt>
                <c:pt idx="93">
                  <c:v>36.71</c:v>
                </c:pt>
                <c:pt idx="94">
                  <c:v>37.93</c:v>
                </c:pt>
                <c:pt idx="95">
                  <c:v>38.880000000000003</c:v>
                </c:pt>
                <c:pt idx="96">
                  <c:v>39.630000000000003</c:v>
                </c:pt>
                <c:pt idx="97">
                  <c:v>40.21</c:v>
                </c:pt>
                <c:pt idx="98">
                  <c:v>40.67</c:v>
                </c:pt>
                <c:pt idx="99">
                  <c:v>41.03</c:v>
                </c:pt>
                <c:pt idx="100">
                  <c:v>40.950000000000003</c:v>
                </c:pt>
                <c:pt idx="101">
                  <c:v>39.15</c:v>
                </c:pt>
                <c:pt idx="102">
                  <c:v>36.619999999999997</c:v>
                </c:pt>
                <c:pt idx="103">
                  <c:v>34.26</c:v>
                </c:pt>
                <c:pt idx="104">
                  <c:v>32.28</c:v>
                </c:pt>
                <c:pt idx="105">
                  <c:v>30.7</c:v>
                </c:pt>
                <c:pt idx="106">
                  <c:v>29.47</c:v>
                </c:pt>
                <c:pt idx="107">
                  <c:v>28.52</c:v>
                </c:pt>
                <c:pt idx="108">
                  <c:v>27.79</c:v>
                </c:pt>
                <c:pt idx="109">
                  <c:v>27.23</c:v>
                </c:pt>
                <c:pt idx="110">
                  <c:v>26.8</c:v>
                </c:pt>
                <c:pt idx="111">
                  <c:v>26.48</c:v>
                </c:pt>
                <c:pt idx="112">
                  <c:v>26.23</c:v>
                </c:pt>
                <c:pt idx="113">
                  <c:v>26.04</c:v>
                </c:pt>
                <c:pt idx="114">
                  <c:v>25.9</c:v>
                </c:pt>
                <c:pt idx="115">
                  <c:v>25.79</c:v>
                </c:pt>
                <c:pt idx="116">
                  <c:v>25.71</c:v>
                </c:pt>
                <c:pt idx="117">
                  <c:v>25.65</c:v>
                </c:pt>
                <c:pt idx="118">
                  <c:v>25.6</c:v>
                </c:pt>
                <c:pt idx="119">
                  <c:v>25.56</c:v>
                </c:pt>
                <c:pt idx="120">
                  <c:v>25.53</c:v>
                </c:pt>
                <c:pt idx="121">
                  <c:v>25.51</c:v>
                </c:pt>
                <c:pt idx="122">
                  <c:v>25.49</c:v>
                </c:pt>
                <c:pt idx="123">
                  <c:v>25.47</c:v>
                </c:pt>
                <c:pt idx="124">
                  <c:v>25.46</c:v>
                </c:pt>
                <c:pt idx="125">
                  <c:v>25.46</c:v>
                </c:pt>
                <c:pt idx="126">
                  <c:v>25.45</c:v>
                </c:pt>
                <c:pt idx="127">
                  <c:v>25.44</c:v>
                </c:pt>
                <c:pt idx="128">
                  <c:v>25.44</c:v>
                </c:pt>
                <c:pt idx="129">
                  <c:v>25.43</c:v>
                </c:pt>
                <c:pt idx="130">
                  <c:v>25.43</c:v>
                </c:pt>
                <c:pt idx="131">
                  <c:v>25.43</c:v>
                </c:pt>
                <c:pt idx="132">
                  <c:v>25.43</c:v>
                </c:pt>
                <c:pt idx="133">
                  <c:v>25.42</c:v>
                </c:pt>
                <c:pt idx="134">
                  <c:v>25.42</c:v>
                </c:pt>
                <c:pt idx="135">
                  <c:v>25.42</c:v>
                </c:pt>
                <c:pt idx="136">
                  <c:v>25.42</c:v>
                </c:pt>
                <c:pt idx="137">
                  <c:v>25.42</c:v>
                </c:pt>
                <c:pt idx="138">
                  <c:v>25.42</c:v>
                </c:pt>
                <c:pt idx="139">
                  <c:v>25.43</c:v>
                </c:pt>
                <c:pt idx="140">
                  <c:v>25.43</c:v>
                </c:pt>
                <c:pt idx="141">
                  <c:v>25.44</c:v>
                </c:pt>
                <c:pt idx="142">
                  <c:v>25.44</c:v>
                </c:pt>
                <c:pt idx="143">
                  <c:v>25.45</c:v>
                </c:pt>
                <c:pt idx="144">
                  <c:v>25.45</c:v>
                </c:pt>
                <c:pt idx="145">
                  <c:v>25.45</c:v>
                </c:pt>
                <c:pt idx="146">
                  <c:v>25.45</c:v>
                </c:pt>
                <c:pt idx="147">
                  <c:v>25.46</c:v>
                </c:pt>
                <c:pt idx="148">
                  <c:v>25.45</c:v>
                </c:pt>
                <c:pt idx="149">
                  <c:v>25.45</c:v>
                </c:pt>
                <c:pt idx="150">
                  <c:v>25.44</c:v>
                </c:pt>
                <c:pt idx="151">
                  <c:v>25.44</c:v>
                </c:pt>
                <c:pt idx="152">
                  <c:v>25.43</c:v>
                </c:pt>
                <c:pt idx="153">
                  <c:v>25.43</c:v>
                </c:pt>
                <c:pt idx="154">
                  <c:v>25.43</c:v>
                </c:pt>
                <c:pt idx="155">
                  <c:v>25.43</c:v>
                </c:pt>
                <c:pt idx="156">
                  <c:v>25.43</c:v>
                </c:pt>
                <c:pt idx="157">
                  <c:v>25.43</c:v>
                </c:pt>
                <c:pt idx="158">
                  <c:v>25.42</c:v>
                </c:pt>
                <c:pt idx="159">
                  <c:v>25.42</c:v>
                </c:pt>
                <c:pt idx="160">
                  <c:v>25.41</c:v>
                </c:pt>
              </c:numCache>
            </c:numRef>
          </c:xVal>
          <c:yVal>
            <c:numRef>
              <c:f>'Green Gel'!$C$20:$C$180</c:f>
              <c:numCache>
                <c:formatCode>0.000</c:formatCode>
                <c:ptCount val="161"/>
                <c:pt idx="0">
                  <c:v>0.189</c:v>
                </c:pt>
                <c:pt idx="1">
                  <c:v>0.189</c:v>
                </c:pt>
                <c:pt idx="2">
                  <c:v>0.19</c:v>
                </c:pt>
                <c:pt idx="3">
                  <c:v>0.189</c:v>
                </c:pt>
                <c:pt idx="4">
                  <c:v>0.189</c:v>
                </c:pt>
                <c:pt idx="5">
                  <c:v>0.189</c:v>
                </c:pt>
                <c:pt idx="6">
                  <c:v>0.189</c:v>
                </c:pt>
                <c:pt idx="7">
                  <c:v>0.19</c:v>
                </c:pt>
                <c:pt idx="8">
                  <c:v>0.189</c:v>
                </c:pt>
                <c:pt idx="9">
                  <c:v>0.189</c:v>
                </c:pt>
                <c:pt idx="10">
                  <c:v>0.19</c:v>
                </c:pt>
                <c:pt idx="11">
                  <c:v>0.189</c:v>
                </c:pt>
                <c:pt idx="12">
                  <c:v>0.189</c:v>
                </c:pt>
                <c:pt idx="13">
                  <c:v>0.189</c:v>
                </c:pt>
                <c:pt idx="14">
                  <c:v>0.19</c:v>
                </c:pt>
                <c:pt idx="15">
                  <c:v>0.19</c:v>
                </c:pt>
                <c:pt idx="16">
                  <c:v>0.189</c:v>
                </c:pt>
                <c:pt idx="17">
                  <c:v>0.19</c:v>
                </c:pt>
                <c:pt idx="18">
                  <c:v>0.19</c:v>
                </c:pt>
                <c:pt idx="19">
                  <c:v>0.189</c:v>
                </c:pt>
                <c:pt idx="20">
                  <c:v>0.189</c:v>
                </c:pt>
                <c:pt idx="21">
                  <c:v>0.189</c:v>
                </c:pt>
                <c:pt idx="22">
                  <c:v>0.19</c:v>
                </c:pt>
                <c:pt idx="23">
                  <c:v>0.19</c:v>
                </c:pt>
                <c:pt idx="24">
                  <c:v>0.188</c:v>
                </c:pt>
                <c:pt idx="25">
                  <c:v>0.186</c:v>
                </c:pt>
                <c:pt idx="26">
                  <c:v>0.186</c:v>
                </c:pt>
                <c:pt idx="27">
                  <c:v>0.185</c:v>
                </c:pt>
                <c:pt idx="28">
                  <c:v>0.186</c:v>
                </c:pt>
                <c:pt idx="29">
                  <c:v>0.185</c:v>
                </c:pt>
                <c:pt idx="30">
                  <c:v>0.185</c:v>
                </c:pt>
                <c:pt idx="31">
                  <c:v>0.183</c:v>
                </c:pt>
                <c:pt idx="32">
                  <c:v>0.182</c:v>
                </c:pt>
                <c:pt idx="33">
                  <c:v>0.18099999999999999</c:v>
                </c:pt>
                <c:pt idx="34">
                  <c:v>0.18099999999999999</c:v>
                </c:pt>
                <c:pt idx="35">
                  <c:v>0.18099999999999999</c:v>
                </c:pt>
                <c:pt idx="36">
                  <c:v>0.18</c:v>
                </c:pt>
                <c:pt idx="37">
                  <c:v>0.17899999999999999</c:v>
                </c:pt>
                <c:pt idx="38">
                  <c:v>0.17799999999999999</c:v>
                </c:pt>
                <c:pt idx="39">
                  <c:v>0.17799999999999999</c:v>
                </c:pt>
                <c:pt idx="40">
                  <c:v>0.17799999999999999</c:v>
                </c:pt>
                <c:pt idx="41">
                  <c:v>0.17599999999999999</c:v>
                </c:pt>
                <c:pt idx="42">
                  <c:v>0.17699999999999999</c:v>
                </c:pt>
                <c:pt idx="43">
                  <c:v>0.17599999999999999</c:v>
                </c:pt>
                <c:pt idx="44">
                  <c:v>0.17599999999999999</c:v>
                </c:pt>
                <c:pt idx="45">
                  <c:v>0.17599999999999999</c:v>
                </c:pt>
                <c:pt idx="46">
                  <c:v>0.17499999999999999</c:v>
                </c:pt>
                <c:pt idx="47">
                  <c:v>0.17499999999999999</c:v>
                </c:pt>
                <c:pt idx="48">
                  <c:v>0.17499999999999999</c:v>
                </c:pt>
                <c:pt idx="49">
                  <c:v>0.17599999999999999</c:v>
                </c:pt>
                <c:pt idx="50">
                  <c:v>0.17599999999999999</c:v>
                </c:pt>
                <c:pt idx="51">
                  <c:v>0.17699999999999999</c:v>
                </c:pt>
                <c:pt idx="52">
                  <c:v>0.17699999999999999</c:v>
                </c:pt>
                <c:pt idx="53">
                  <c:v>0.17799999999999999</c:v>
                </c:pt>
                <c:pt idx="54">
                  <c:v>0.18</c:v>
                </c:pt>
                <c:pt idx="55">
                  <c:v>0.185</c:v>
                </c:pt>
                <c:pt idx="56">
                  <c:v>0.19</c:v>
                </c:pt>
                <c:pt idx="57">
                  <c:v>0.19700000000000001</c:v>
                </c:pt>
                <c:pt idx="58">
                  <c:v>0.20200000000000001</c:v>
                </c:pt>
                <c:pt idx="59">
                  <c:v>0.20699999999999999</c:v>
                </c:pt>
                <c:pt idx="60">
                  <c:v>0.21199999999999999</c:v>
                </c:pt>
                <c:pt idx="61">
                  <c:v>0.218</c:v>
                </c:pt>
                <c:pt idx="62">
                  <c:v>0.22500000000000001</c:v>
                </c:pt>
                <c:pt idx="63">
                  <c:v>0.23300000000000001</c:v>
                </c:pt>
                <c:pt idx="64">
                  <c:v>0.24</c:v>
                </c:pt>
                <c:pt idx="65">
                  <c:v>0.248</c:v>
                </c:pt>
                <c:pt idx="66">
                  <c:v>0.25700000000000001</c:v>
                </c:pt>
                <c:pt idx="67">
                  <c:v>0.26700000000000002</c:v>
                </c:pt>
                <c:pt idx="68">
                  <c:v>0.27700000000000002</c:v>
                </c:pt>
                <c:pt idx="69">
                  <c:v>0.28799999999999998</c:v>
                </c:pt>
                <c:pt idx="70">
                  <c:v>0.3</c:v>
                </c:pt>
                <c:pt idx="71">
                  <c:v>0.312</c:v>
                </c:pt>
                <c:pt idx="72">
                  <c:v>0.33</c:v>
                </c:pt>
                <c:pt idx="73">
                  <c:v>0.34799999999999998</c:v>
                </c:pt>
                <c:pt idx="74">
                  <c:v>0.35899999999999999</c:v>
                </c:pt>
                <c:pt idx="75">
                  <c:v>0.375</c:v>
                </c:pt>
                <c:pt idx="76">
                  <c:v>0.39400000000000002</c:v>
                </c:pt>
                <c:pt idx="77">
                  <c:v>0.40400000000000003</c:v>
                </c:pt>
                <c:pt idx="78">
                  <c:v>0.40400000000000003</c:v>
                </c:pt>
                <c:pt idx="79">
                  <c:v>0.39700000000000002</c:v>
                </c:pt>
                <c:pt idx="80">
                  <c:v>0.36599999999999999</c:v>
                </c:pt>
                <c:pt idx="81">
                  <c:v>0.33900000000000002</c:v>
                </c:pt>
                <c:pt idx="82">
                  <c:v>0.19400000000000001</c:v>
                </c:pt>
                <c:pt idx="83">
                  <c:v>0.161</c:v>
                </c:pt>
                <c:pt idx="84">
                  <c:v>0.152</c:v>
                </c:pt>
                <c:pt idx="85">
                  <c:v>0.13600000000000001</c:v>
                </c:pt>
                <c:pt idx="86">
                  <c:v>0.12</c:v>
                </c:pt>
                <c:pt idx="87">
                  <c:v>0.125</c:v>
                </c:pt>
                <c:pt idx="88">
                  <c:v>0.13</c:v>
                </c:pt>
                <c:pt idx="89">
                  <c:v>0.129</c:v>
                </c:pt>
                <c:pt idx="90">
                  <c:v>0.128</c:v>
                </c:pt>
                <c:pt idx="91">
                  <c:v>0.126</c:v>
                </c:pt>
                <c:pt idx="92">
                  <c:v>0.124</c:v>
                </c:pt>
                <c:pt idx="93">
                  <c:v>0.123</c:v>
                </c:pt>
                <c:pt idx="94">
                  <c:v>0.122</c:v>
                </c:pt>
                <c:pt idx="95">
                  <c:v>0.121</c:v>
                </c:pt>
                <c:pt idx="96">
                  <c:v>0.11899999999999999</c:v>
                </c:pt>
                <c:pt idx="97">
                  <c:v>0.12</c:v>
                </c:pt>
                <c:pt idx="98">
                  <c:v>0.12</c:v>
                </c:pt>
                <c:pt idx="99">
                  <c:v>0.11799999999999999</c:v>
                </c:pt>
                <c:pt idx="100">
                  <c:v>0.11700000000000001</c:v>
                </c:pt>
                <c:pt idx="101">
                  <c:v>0.12</c:v>
                </c:pt>
                <c:pt idx="102">
                  <c:v>0.12</c:v>
                </c:pt>
                <c:pt idx="103">
                  <c:v>0.11899999999999999</c:v>
                </c:pt>
                <c:pt idx="104">
                  <c:v>0.11799999999999999</c:v>
                </c:pt>
                <c:pt idx="105">
                  <c:v>0.11799999999999999</c:v>
                </c:pt>
                <c:pt idx="106">
                  <c:v>0.11799999999999999</c:v>
                </c:pt>
                <c:pt idx="107">
                  <c:v>0.11799999999999999</c:v>
                </c:pt>
                <c:pt idx="108">
                  <c:v>0.11799999999999999</c:v>
                </c:pt>
                <c:pt idx="109">
                  <c:v>0.11799999999999999</c:v>
                </c:pt>
                <c:pt idx="110">
                  <c:v>0.11700000000000001</c:v>
                </c:pt>
                <c:pt idx="111">
                  <c:v>0.11700000000000001</c:v>
                </c:pt>
                <c:pt idx="112">
                  <c:v>0.11700000000000001</c:v>
                </c:pt>
                <c:pt idx="113">
                  <c:v>0.11700000000000001</c:v>
                </c:pt>
                <c:pt idx="114">
                  <c:v>0.11700000000000001</c:v>
                </c:pt>
                <c:pt idx="115">
                  <c:v>0.11700000000000001</c:v>
                </c:pt>
                <c:pt idx="116">
                  <c:v>0.11700000000000001</c:v>
                </c:pt>
                <c:pt idx="117">
                  <c:v>0.11700000000000001</c:v>
                </c:pt>
                <c:pt idx="118">
                  <c:v>0.11700000000000001</c:v>
                </c:pt>
                <c:pt idx="119">
                  <c:v>0.11600000000000001</c:v>
                </c:pt>
                <c:pt idx="120">
                  <c:v>0.11600000000000001</c:v>
                </c:pt>
                <c:pt idx="121">
                  <c:v>0.11600000000000001</c:v>
                </c:pt>
                <c:pt idx="122">
                  <c:v>0.11600000000000001</c:v>
                </c:pt>
                <c:pt idx="123">
                  <c:v>0.11600000000000001</c:v>
                </c:pt>
                <c:pt idx="124">
                  <c:v>0.11600000000000001</c:v>
                </c:pt>
                <c:pt idx="125">
                  <c:v>0.115</c:v>
                </c:pt>
                <c:pt idx="126">
                  <c:v>0.115</c:v>
                </c:pt>
                <c:pt idx="127">
                  <c:v>0.115</c:v>
                </c:pt>
                <c:pt idx="128">
                  <c:v>0.114</c:v>
                </c:pt>
                <c:pt idx="129">
                  <c:v>0.113</c:v>
                </c:pt>
                <c:pt idx="130">
                  <c:v>0.113</c:v>
                </c:pt>
                <c:pt idx="131">
                  <c:v>0.113</c:v>
                </c:pt>
                <c:pt idx="132">
                  <c:v>0.113</c:v>
                </c:pt>
                <c:pt idx="133">
                  <c:v>0.113</c:v>
                </c:pt>
                <c:pt idx="134">
                  <c:v>0.112</c:v>
                </c:pt>
                <c:pt idx="135">
                  <c:v>0.112</c:v>
                </c:pt>
                <c:pt idx="136">
                  <c:v>0.112</c:v>
                </c:pt>
                <c:pt idx="137">
                  <c:v>0.112</c:v>
                </c:pt>
                <c:pt idx="138">
                  <c:v>0.112</c:v>
                </c:pt>
                <c:pt idx="139">
                  <c:v>0.111</c:v>
                </c:pt>
                <c:pt idx="140">
                  <c:v>0.111</c:v>
                </c:pt>
                <c:pt idx="141">
                  <c:v>0.111</c:v>
                </c:pt>
                <c:pt idx="142">
                  <c:v>0.111</c:v>
                </c:pt>
                <c:pt idx="143">
                  <c:v>0.11</c:v>
                </c:pt>
                <c:pt idx="144">
                  <c:v>0.11</c:v>
                </c:pt>
                <c:pt idx="145">
                  <c:v>0.11</c:v>
                </c:pt>
                <c:pt idx="146">
                  <c:v>0.11</c:v>
                </c:pt>
                <c:pt idx="147">
                  <c:v>0.109</c:v>
                </c:pt>
                <c:pt idx="148">
                  <c:v>0.108</c:v>
                </c:pt>
                <c:pt idx="149">
                  <c:v>0.108</c:v>
                </c:pt>
                <c:pt idx="150">
                  <c:v>0.107</c:v>
                </c:pt>
                <c:pt idx="151">
                  <c:v>0.107</c:v>
                </c:pt>
                <c:pt idx="152">
                  <c:v>0.107</c:v>
                </c:pt>
                <c:pt idx="153">
                  <c:v>0.107</c:v>
                </c:pt>
                <c:pt idx="154">
                  <c:v>0.106</c:v>
                </c:pt>
                <c:pt idx="155">
                  <c:v>0.106</c:v>
                </c:pt>
                <c:pt idx="156">
                  <c:v>0.106</c:v>
                </c:pt>
                <c:pt idx="157">
                  <c:v>0.106</c:v>
                </c:pt>
                <c:pt idx="158">
                  <c:v>0.105</c:v>
                </c:pt>
                <c:pt idx="159">
                  <c:v>0.105</c:v>
                </c:pt>
                <c:pt idx="160">
                  <c:v>0.105</c:v>
                </c:pt>
              </c:numCache>
            </c:numRef>
          </c:yVal>
          <c:smooth val="0"/>
          <c:extLst>
            <c:ext xmlns:c16="http://schemas.microsoft.com/office/drawing/2014/chart" uri="{C3380CC4-5D6E-409C-BE32-E72D297353CC}">
              <c16:uniqueId val="{00000000-68B5-4185-8D61-532B12A579BF}"/>
            </c:ext>
          </c:extLst>
        </c:ser>
        <c:ser>
          <c:idx val="1"/>
          <c:order val="1"/>
          <c:tx>
            <c:v>Green Liquid</c:v>
          </c:tx>
          <c:spPr>
            <a:ln w="12700">
              <a:solidFill>
                <a:schemeClr val="accent2">
                  <a:lumMod val="75000"/>
                </a:schemeClr>
              </a:solidFill>
              <a:prstDash val="solid"/>
            </a:ln>
            <a:effectLst/>
          </c:spPr>
          <c:marker>
            <c:symbol val="square"/>
            <c:size val="5"/>
            <c:spPr>
              <a:solidFill>
                <a:schemeClr val="accent2">
                  <a:lumMod val="75000"/>
                </a:schemeClr>
              </a:solidFill>
              <a:ln>
                <a:solidFill>
                  <a:schemeClr val="accent2">
                    <a:lumMod val="75000"/>
                  </a:schemeClr>
                </a:solidFill>
                <a:prstDash val="solid"/>
              </a:ln>
              <a:effectLst/>
            </c:spPr>
          </c:marker>
          <c:xVal>
            <c:numRef>
              <c:f>'Green Liquid'!$F$4:$F$280</c:f>
              <c:numCache>
                <c:formatCode>0.00</c:formatCode>
                <c:ptCount val="277"/>
                <c:pt idx="0">
                  <c:v>-23.27</c:v>
                </c:pt>
                <c:pt idx="1">
                  <c:v>-24.09</c:v>
                </c:pt>
                <c:pt idx="2">
                  <c:v>-24.16</c:v>
                </c:pt>
                <c:pt idx="3">
                  <c:v>-24.16</c:v>
                </c:pt>
                <c:pt idx="4">
                  <c:v>-24.14</c:v>
                </c:pt>
                <c:pt idx="5">
                  <c:v>-23.87</c:v>
                </c:pt>
                <c:pt idx="6">
                  <c:v>-24.25</c:v>
                </c:pt>
                <c:pt idx="7">
                  <c:v>-24.2</c:v>
                </c:pt>
                <c:pt idx="8">
                  <c:v>-24.17</c:v>
                </c:pt>
                <c:pt idx="9">
                  <c:v>-24.17</c:v>
                </c:pt>
                <c:pt idx="10">
                  <c:v>-24.18</c:v>
                </c:pt>
                <c:pt idx="11">
                  <c:v>-24.16</c:v>
                </c:pt>
                <c:pt idx="12">
                  <c:v>-24.18</c:v>
                </c:pt>
                <c:pt idx="13">
                  <c:v>-19.690000000000001</c:v>
                </c:pt>
                <c:pt idx="14">
                  <c:v>-18.93</c:v>
                </c:pt>
                <c:pt idx="15">
                  <c:v>-18.86</c:v>
                </c:pt>
                <c:pt idx="16">
                  <c:v>-18.84</c:v>
                </c:pt>
                <c:pt idx="17">
                  <c:v>-18.84</c:v>
                </c:pt>
                <c:pt idx="18">
                  <c:v>-18.850000000000001</c:v>
                </c:pt>
                <c:pt idx="19">
                  <c:v>-15.05</c:v>
                </c:pt>
                <c:pt idx="20">
                  <c:v>-14.35</c:v>
                </c:pt>
                <c:pt idx="21">
                  <c:v>-14.26</c:v>
                </c:pt>
                <c:pt idx="22">
                  <c:v>-14.23</c:v>
                </c:pt>
                <c:pt idx="23">
                  <c:v>-14.22</c:v>
                </c:pt>
                <c:pt idx="24">
                  <c:v>-14.2</c:v>
                </c:pt>
                <c:pt idx="25">
                  <c:v>-10.29</c:v>
                </c:pt>
                <c:pt idx="26">
                  <c:v>-9.5</c:v>
                </c:pt>
                <c:pt idx="27">
                  <c:v>-9.3699999999999992</c:v>
                </c:pt>
                <c:pt idx="28">
                  <c:v>-9.34</c:v>
                </c:pt>
                <c:pt idx="29">
                  <c:v>-9.31</c:v>
                </c:pt>
                <c:pt idx="30">
                  <c:v>-9.32</c:v>
                </c:pt>
                <c:pt idx="31">
                  <c:v>-5.47</c:v>
                </c:pt>
                <c:pt idx="32">
                  <c:v>-4.63</c:v>
                </c:pt>
                <c:pt idx="33">
                  <c:v>-4.5</c:v>
                </c:pt>
                <c:pt idx="34">
                  <c:v>-4.46</c:v>
                </c:pt>
                <c:pt idx="35">
                  <c:v>-4.4400000000000004</c:v>
                </c:pt>
                <c:pt idx="36">
                  <c:v>-4.4000000000000004</c:v>
                </c:pt>
                <c:pt idx="37">
                  <c:v>-0.73</c:v>
                </c:pt>
                <c:pt idx="38">
                  <c:v>0.12</c:v>
                </c:pt>
                <c:pt idx="39">
                  <c:v>0.25</c:v>
                </c:pt>
                <c:pt idx="40">
                  <c:v>0.34</c:v>
                </c:pt>
                <c:pt idx="41">
                  <c:v>0.39</c:v>
                </c:pt>
                <c:pt idx="42">
                  <c:v>0.41</c:v>
                </c:pt>
                <c:pt idx="43">
                  <c:v>3.54</c:v>
                </c:pt>
                <c:pt idx="44">
                  <c:v>4.5199999999999996</c:v>
                </c:pt>
                <c:pt idx="45">
                  <c:v>4.82</c:v>
                </c:pt>
                <c:pt idx="46">
                  <c:v>4.95</c:v>
                </c:pt>
                <c:pt idx="47">
                  <c:v>5.03</c:v>
                </c:pt>
                <c:pt idx="48">
                  <c:v>5.09</c:v>
                </c:pt>
                <c:pt idx="49">
                  <c:v>5.27</c:v>
                </c:pt>
                <c:pt idx="50">
                  <c:v>5.53</c:v>
                </c:pt>
                <c:pt idx="51">
                  <c:v>5.6</c:v>
                </c:pt>
                <c:pt idx="52">
                  <c:v>5.65</c:v>
                </c:pt>
                <c:pt idx="53">
                  <c:v>5.68</c:v>
                </c:pt>
                <c:pt idx="54">
                  <c:v>5.71</c:v>
                </c:pt>
                <c:pt idx="55">
                  <c:v>5.75</c:v>
                </c:pt>
                <c:pt idx="56">
                  <c:v>12.55</c:v>
                </c:pt>
                <c:pt idx="57">
                  <c:v>14.7</c:v>
                </c:pt>
                <c:pt idx="58">
                  <c:v>15.27</c:v>
                </c:pt>
                <c:pt idx="59">
                  <c:v>15.39</c:v>
                </c:pt>
                <c:pt idx="60">
                  <c:v>19.37</c:v>
                </c:pt>
                <c:pt idx="61">
                  <c:v>20.27</c:v>
                </c:pt>
                <c:pt idx="62">
                  <c:v>20.45</c:v>
                </c:pt>
                <c:pt idx="63">
                  <c:v>20.48</c:v>
                </c:pt>
                <c:pt idx="64">
                  <c:v>20.5</c:v>
                </c:pt>
                <c:pt idx="65">
                  <c:v>20.49</c:v>
                </c:pt>
                <c:pt idx="66">
                  <c:v>24.39</c:v>
                </c:pt>
                <c:pt idx="67">
                  <c:v>25.29</c:v>
                </c:pt>
                <c:pt idx="68">
                  <c:v>25.44</c:v>
                </c:pt>
                <c:pt idx="69">
                  <c:v>25.47</c:v>
                </c:pt>
                <c:pt idx="70">
                  <c:v>25.46</c:v>
                </c:pt>
                <c:pt idx="71">
                  <c:v>25.47</c:v>
                </c:pt>
                <c:pt idx="72">
                  <c:v>29.47</c:v>
                </c:pt>
                <c:pt idx="73">
                  <c:v>30.45</c:v>
                </c:pt>
                <c:pt idx="74">
                  <c:v>30.61</c:v>
                </c:pt>
                <c:pt idx="75">
                  <c:v>30.63</c:v>
                </c:pt>
                <c:pt idx="76">
                  <c:v>34.65</c:v>
                </c:pt>
                <c:pt idx="77">
                  <c:v>35.57</c:v>
                </c:pt>
                <c:pt idx="78">
                  <c:v>35.68</c:v>
                </c:pt>
                <c:pt idx="79">
                  <c:v>35.799999999999997</c:v>
                </c:pt>
                <c:pt idx="80">
                  <c:v>35.880000000000003</c:v>
                </c:pt>
                <c:pt idx="81">
                  <c:v>35.950000000000003</c:v>
                </c:pt>
                <c:pt idx="82">
                  <c:v>39.97</c:v>
                </c:pt>
                <c:pt idx="83">
                  <c:v>40.880000000000003</c:v>
                </c:pt>
                <c:pt idx="84">
                  <c:v>41.02</c:v>
                </c:pt>
                <c:pt idx="85">
                  <c:v>41.04</c:v>
                </c:pt>
                <c:pt idx="86">
                  <c:v>41.05</c:v>
                </c:pt>
                <c:pt idx="87">
                  <c:v>41.06</c:v>
                </c:pt>
                <c:pt idx="88">
                  <c:v>27.06</c:v>
                </c:pt>
                <c:pt idx="89">
                  <c:v>25.39</c:v>
                </c:pt>
                <c:pt idx="90">
                  <c:v>25.18</c:v>
                </c:pt>
                <c:pt idx="91">
                  <c:v>25.16</c:v>
                </c:pt>
                <c:pt idx="92">
                  <c:v>25.14</c:v>
                </c:pt>
                <c:pt idx="93">
                  <c:v>25.11</c:v>
                </c:pt>
                <c:pt idx="94">
                  <c:v>25.1</c:v>
                </c:pt>
                <c:pt idx="95">
                  <c:v>25.07</c:v>
                </c:pt>
                <c:pt idx="96">
                  <c:v>25.08</c:v>
                </c:pt>
                <c:pt idx="97">
                  <c:v>25.06</c:v>
                </c:pt>
                <c:pt idx="98">
                  <c:v>25.05</c:v>
                </c:pt>
                <c:pt idx="99">
                  <c:v>25.05</c:v>
                </c:pt>
                <c:pt idx="100">
                  <c:v>25.05</c:v>
                </c:pt>
                <c:pt idx="101">
                  <c:v>25.05</c:v>
                </c:pt>
                <c:pt idx="102">
                  <c:v>25.04</c:v>
                </c:pt>
                <c:pt idx="103">
                  <c:v>25.03</c:v>
                </c:pt>
                <c:pt idx="104">
                  <c:v>25.03</c:v>
                </c:pt>
                <c:pt idx="105">
                  <c:v>25.03</c:v>
                </c:pt>
                <c:pt idx="106">
                  <c:v>25.02</c:v>
                </c:pt>
                <c:pt idx="107">
                  <c:v>25.01</c:v>
                </c:pt>
                <c:pt idx="108">
                  <c:v>25.02</c:v>
                </c:pt>
                <c:pt idx="109">
                  <c:v>25.03</c:v>
                </c:pt>
                <c:pt idx="110">
                  <c:v>25.01</c:v>
                </c:pt>
                <c:pt idx="111">
                  <c:v>25.01</c:v>
                </c:pt>
                <c:pt idx="112">
                  <c:v>25.02</c:v>
                </c:pt>
                <c:pt idx="113">
                  <c:v>25.01</c:v>
                </c:pt>
                <c:pt idx="114">
                  <c:v>25.02</c:v>
                </c:pt>
                <c:pt idx="115">
                  <c:v>25.02</c:v>
                </c:pt>
                <c:pt idx="116">
                  <c:v>25.01</c:v>
                </c:pt>
                <c:pt idx="117">
                  <c:v>25.01</c:v>
                </c:pt>
                <c:pt idx="118">
                  <c:v>25.01</c:v>
                </c:pt>
                <c:pt idx="119">
                  <c:v>25.01</c:v>
                </c:pt>
                <c:pt idx="120">
                  <c:v>25.01</c:v>
                </c:pt>
                <c:pt idx="121">
                  <c:v>25.02</c:v>
                </c:pt>
                <c:pt idx="122">
                  <c:v>25.01</c:v>
                </c:pt>
                <c:pt idx="123">
                  <c:v>25.02</c:v>
                </c:pt>
                <c:pt idx="124">
                  <c:v>25.01</c:v>
                </c:pt>
                <c:pt idx="125">
                  <c:v>25.02</c:v>
                </c:pt>
                <c:pt idx="126">
                  <c:v>25.01</c:v>
                </c:pt>
                <c:pt idx="127">
                  <c:v>25</c:v>
                </c:pt>
                <c:pt idx="128">
                  <c:v>25.01</c:v>
                </c:pt>
                <c:pt idx="129">
                  <c:v>25</c:v>
                </c:pt>
                <c:pt idx="130">
                  <c:v>25.02</c:v>
                </c:pt>
                <c:pt idx="131">
                  <c:v>25.01</c:v>
                </c:pt>
                <c:pt idx="132">
                  <c:v>25.01</c:v>
                </c:pt>
                <c:pt idx="133">
                  <c:v>25.01</c:v>
                </c:pt>
                <c:pt idx="134">
                  <c:v>25.02</c:v>
                </c:pt>
                <c:pt idx="135">
                  <c:v>25.01</c:v>
                </c:pt>
                <c:pt idx="136">
                  <c:v>25.01</c:v>
                </c:pt>
                <c:pt idx="137">
                  <c:v>25.01</c:v>
                </c:pt>
                <c:pt idx="138">
                  <c:v>25.01</c:v>
                </c:pt>
                <c:pt idx="139">
                  <c:v>25</c:v>
                </c:pt>
                <c:pt idx="140">
                  <c:v>25</c:v>
                </c:pt>
                <c:pt idx="141">
                  <c:v>25</c:v>
                </c:pt>
                <c:pt idx="142">
                  <c:v>25</c:v>
                </c:pt>
                <c:pt idx="143">
                  <c:v>24.99</c:v>
                </c:pt>
                <c:pt idx="144">
                  <c:v>24.99</c:v>
                </c:pt>
                <c:pt idx="145">
                  <c:v>24.99</c:v>
                </c:pt>
                <c:pt idx="146">
                  <c:v>25</c:v>
                </c:pt>
                <c:pt idx="147">
                  <c:v>25</c:v>
                </c:pt>
                <c:pt idx="148">
                  <c:v>25</c:v>
                </c:pt>
                <c:pt idx="149">
                  <c:v>25</c:v>
                </c:pt>
                <c:pt idx="150">
                  <c:v>24.98</c:v>
                </c:pt>
                <c:pt idx="151">
                  <c:v>24.99</c:v>
                </c:pt>
                <c:pt idx="152">
                  <c:v>24.99</c:v>
                </c:pt>
                <c:pt idx="153">
                  <c:v>24.99</c:v>
                </c:pt>
                <c:pt idx="154">
                  <c:v>24.99</c:v>
                </c:pt>
                <c:pt idx="155">
                  <c:v>25</c:v>
                </c:pt>
                <c:pt idx="156">
                  <c:v>24.99</c:v>
                </c:pt>
                <c:pt idx="157">
                  <c:v>24.98</c:v>
                </c:pt>
                <c:pt idx="158">
                  <c:v>24.99</c:v>
                </c:pt>
                <c:pt idx="159">
                  <c:v>24.99</c:v>
                </c:pt>
                <c:pt idx="160">
                  <c:v>25.01</c:v>
                </c:pt>
                <c:pt idx="161">
                  <c:v>25</c:v>
                </c:pt>
                <c:pt idx="162">
                  <c:v>25.02</c:v>
                </c:pt>
                <c:pt idx="163">
                  <c:v>25.01</c:v>
                </c:pt>
                <c:pt idx="164">
                  <c:v>25.01</c:v>
                </c:pt>
                <c:pt idx="165">
                  <c:v>25.01</c:v>
                </c:pt>
                <c:pt idx="166">
                  <c:v>25.01</c:v>
                </c:pt>
                <c:pt idx="167">
                  <c:v>25</c:v>
                </c:pt>
                <c:pt idx="168">
                  <c:v>24.98</c:v>
                </c:pt>
                <c:pt idx="169">
                  <c:v>24.99</c:v>
                </c:pt>
                <c:pt idx="170">
                  <c:v>24.99</c:v>
                </c:pt>
                <c:pt idx="171">
                  <c:v>24.99</c:v>
                </c:pt>
                <c:pt idx="172">
                  <c:v>24.98</c:v>
                </c:pt>
                <c:pt idx="173">
                  <c:v>24.98</c:v>
                </c:pt>
                <c:pt idx="174">
                  <c:v>24.98</c:v>
                </c:pt>
                <c:pt idx="175">
                  <c:v>24.99</c:v>
                </c:pt>
                <c:pt idx="176">
                  <c:v>24.99</c:v>
                </c:pt>
                <c:pt idx="177">
                  <c:v>24.99</c:v>
                </c:pt>
                <c:pt idx="178">
                  <c:v>24.99</c:v>
                </c:pt>
                <c:pt idx="179">
                  <c:v>24.98</c:v>
                </c:pt>
                <c:pt idx="180">
                  <c:v>24.98</c:v>
                </c:pt>
                <c:pt idx="181">
                  <c:v>24.97</c:v>
                </c:pt>
                <c:pt idx="182">
                  <c:v>24.98</c:v>
                </c:pt>
                <c:pt idx="183">
                  <c:v>24.98</c:v>
                </c:pt>
                <c:pt idx="184">
                  <c:v>24.97</c:v>
                </c:pt>
                <c:pt idx="185">
                  <c:v>24.98</c:v>
                </c:pt>
                <c:pt idx="186">
                  <c:v>24.99</c:v>
                </c:pt>
                <c:pt idx="187">
                  <c:v>24.98</c:v>
                </c:pt>
                <c:pt idx="188">
                  <c:v>24.97</c:v>
                </c:pt>
                <c:pt idx="189">
                  <c:v>24.97</c:v>
                </c:pt>
                <c:pt idx="190">
                  <c:v>24.97</c:v>
                </c:pt>
                <c:pt idx="191">
                  <c:v>24.98</c:v>
                </c:pt>
                <c:pt idx="192">
                  <c:v>24.98</c:v>
                </c:pt>
                <c:pt idx="193">
                  <c:v>24.97</c:v>
                </c:pt>
                <c:pt idx="194">
                  <c:v>24.98</c:v>
                </c:pt>
                <c:pt idx="195">
                  <c:v>24.98</c:v>
                </c:pt>
                <c:pt idx="196">
                  <c:v>24.97</c:v>
                </c:pt>
                <c:pt idx="197">
                  <c:v>24.97</c:v>
                </c:pt>
                <c:pt idx="198">
                  <c:v>24.96</c:v>
                </c:pt>
                <c:pt idx="199">
                  <c:v>24.97</c:v>
                </c:pt>
                <c:pt idx="200">
                  <c:v>24.97</c:v>
                </c:pt>
                <c:pt idx="201">
                  <c:v>24.97</c:v>
                </c:pt>
                <c:pt idx="202">
                  <c:v>24.97</c:v>
                </c:pt>
                <c:pt idx="203">
                  <c:v>24.97</c:v>
                </c:pt>
                <c:pt idx="204">
                  <c:v>24.96</c:v>
                </c:pt>
                <c:pt idx="205">
                  <c:v>24.96</c:v>
                </c:pt>
                <c:pt idx="206">
                  <c:v>24.97</c:v>
                </c:pt>
                <c:pt idx="207">
                  <c:v>24.97</c:v>
                </c:pt>
                <c:pt idx="208">
                  <c:v>24.97</c:v>
                </c:pt>
                <c:pt idx="209">
                  <c:v>24.96</c:v>
                </c:pt>
                <c:pt idx="210">
                  <c:v>24.96</c:v>
                </c:pt>
                <c:pt idx="211">
                  <c:v>24.96</c:v>
                </c:pt>
                <c:pt idx="212">
                  <c:v>24.96</c:v>
                </c:pt>
                <c:pt idx="213">
                  <c:v>24.96</c:v>
                </c:pt>
                <c:pt idx="214">
                  <c:v>24.95</c:v>
                </c:pt>
                <c:pt idx="215">
                  <c:v>24.96</c:v>
                </c:pt>
                <c:pt idx="216">
                  <c:v>24.96</c:v>
                </c:pt>
                <c:pt idx="217">
                  <c:v>24.96</c:v>
                </c:pt>
                <c:pt idx="218">
                  <c:v>24.96</c:v>
                </c:pt>
                <c:pt idx="219">
                  <c:v>24.96</c:v>
                </c:pt>
                <c:pt idx="220">
                  <c:v>24.97</c:v>
                </c:pt>
                <c:pt idx="221">
                  <c:v>24.97</c:v>
                </c:pt>
                <c:pt idx="222">
                  <c:v>24.98</c:v>
                </c:pt>
                <c:pt idx="223">
                  <c:v>24.98</c:v>
                </c:pt>
                <c:pt idx="224">
                  <c:v>24.98</c:v>
                </c:pt>
                <c:pt idx="225">
                  <c:v>24.98</c:v>
                </c:pt>
                <c:pt idx="226">
                  <c:v>24.97</c:v>
                </c:pt>
                <c:pt idx="227">
                  <c:v>24.97</c:v>
                </c:pt>
                <c:pt idx="228">
                  <c:v>24.98</c:v>
                </c:pt>
                <c:pt idx="229">
                  <c:v>24.96</c:v>
                </c:pt>
                <c:pt idx="230">
                  <c:v>24.98</c:v>
                </c:pt>
                <c:pt idx="231">
                  <c:v>24.97</c:v>
                </c:pt>
                <c:pt idx="232">
                  <c:v>24.98</c:v>
                </c:pt>
                <c:pt idx="233">
                  <c:v>24.98</c:v>
                </c:pt>
                <c:pt idx="234">
                  <c:v>24.97</c:v>
                </c:pt>
                <c:pt idx="235">
                  <c:v>24.97</c:v>
                </c:pt>
                <c:pt idx="236">
                  <c:v>24.97</c:v>
                </c:pt>
                <c:pt idx="237">
                  <c:v>24.97</c:v>
                </c:pt>
                <c:pt idx="238">
                  <c:v>24.97</c:v>
                </c:pt>
                <c:pt idx="239">
                  <c:v>24.97</c:v>
                </c:pt>
                <c:pt idx="240">
                  <c:v>24.97</c:v>
                </c:pt>
                <c:pt idx="241">
                  <c:v>24.98</c:v>
                </c:pt>
                <c:pt idx="242">
                  <c:v>24.98</c:v>
                </c:pt>
                <c:pt idx="243">
                  <c:v>24.97</c:v>
                </c:pt>
                <c:pt idx="244">
                  <c:v>24.97</c:v>
                </c:pt>
                <c:pt idx="245">
                  <c:v>24.97</c:v>
                </c:pt>
                <c:pt idx="246">
                  <c:v>24.97</c:v>
                </c:pt>
                <c:pt idx="247">
                  <c:v>24.98</c:v>
                </c:pt>
                <c:pt idx="248">
                  <c:v>24.97</c:v>
                </c:pt>
                <c:pt idx="249">
                  <c:v>24.98</c:v>
                </c:pt>
                <c:pt idx="250">
                  <c:v>24.97</c:v>
                </c:pt>
                <c:pt idx="251">
                  <c:v>24.98</c:v>
                </c:pt>
                <c:pt idx="252">
                  <c:v>24.97</c:v>
                </c:pt>
                <c:pt idx="253">
                  <c:v>24.98</c:v>
                </c:pt>
                <c:pt idx="254">
                  <c:v>24.98</c:v>
                </c:pt>
                <c:pt idx="255">
                  <c:v>24.98</c:v>
                </c:pt>
                <c:pt idx="256">
                  <c:v>24.98</c:v>
                </c:pt>
                <c:pt idx="257">
                  <c:v>24.98</c:v>
                </c:pt>
                <c:pt idx="258">
                  <c:v>24.97</c:v>
                </c:pt>
                <c:pt idx="259">
                  <c:v>24.97</c:v>
                </c:pt>
                <c:pt idx="260">
                  <c:v>24.97</c:v>
                </c:pt>
                <c:pt idx="261">
                  <c:v>24.97</c:v>
                </c:pt>
                <c:pt idx="262">
                  <c:v>24.96</c:v>
                </c:pt>
                <c:pt idx="263">
                  <c:v>24.98</c:v>
                </c:pt>
                <c:pt idx="264">
                  <c:v>24.97</c:v>
                </c:pt>
                <c:pt idx="265">
                  <c:v>24.97</c:v>
                </c:pt>
                <c:pt idx="266">
                  <c:v>24.98</c:v>
                </c:pt>
                <c:pt idx="267">
                  <c:v>24.97</c:v>
                </c:pt>
                <c:pt idx="268">
                  <c:v>24.97</c:v>
                </c:pt>
                <c:pt idx="269">
                  <c:v>24.98</c:v>
                </c:pt>
                <c:pt idx="270">
                  <c:v>24.98</c:v>
                </c:pt>
                <c:pt idx="271">
                  <c:v>24.96</c:v>
                </c:pt>
                <c:pt idx="272">
                  <c:v>24.97</c:v>
                </c:pt>
                <c:pt idx="273">
                  <c:v>24.98</c:v>
                </c:pt>
                <c:pt idx="274">
                  <c:v>24.97</c:v>
                </c:pt>
                <c:pt idx="275">
                  <c:v>24.97</c:v>
                </c:pt>
                <c:pt idx="276">
                  <c:v>24.96</c:v>
                </c:pt>
              </c:numCache>
            </c:numRef>
          </c:xVal>
          <c:yVal>
            <c:numRef>
              <c:f>'Green Liquid'!$C$4:$C$280</c:f>
              <c:numCache>
                <c:formatCode>0.000</c:formatCode>
                <c:ptCount val="277"/>
                <c:pt idx="0">
                  <c:v>0.189</c:v>
                </c:pt>
                <c:pt idx="1">
                  <c:v>0.188</c:v>
                </c:pt>
                <c:pt idx="2">
                  <c:v>0.187</c:v>
                </c:pt>
                <c:pt idx="3">
                  <c:v>0.188</c:v>
                </c:pt>
                <c:pt idx="4">
                  <c:v>0.188</c:v>
                </c:pt>
                <c:pt idx="5">
                  <c:v>0.186</c:v>
                </c:pt>
                <c:pt idx="6">
                  <c:v>0.187</c:v>
                </c:pt>
                <c:pt idx="7">
                  <c:v>0.188</c:v>
                </c:pt>
                <c:pt idx="8">
                  <c:v>0.187</c:v>
                </c:pt>
                <c:pt idx="9">
                  <c:v>0.187</c:v>
                </c:pt>
                <c:pt idx="10">
                  <c:v>0.187</c:v>
                </c:pt>
                <c:pt idx="11">
                  <c:v>0.187</c:v>
                </c:pt>
                <c:pt idx="12">
                  <c:v>0.20200000000000001</c:v>
                </c:pt>
                <c:pt idx="13">
                  <c:v>0.185</c:v>
                </c:pt>
                <c:pt idx="14">
                  <c:v>0.185</c:v>
                </c:pt>
                <c:pt idx="15">
                  <c:v>0.185</c:v>
                </c:pt>
                <c:pt idx="16">
                  <c:v>0.185</c:v>
                </c:pt>
                <c:pt idx="17">
                  <c:v>0.185</c:v>
                </c:pt>
                <c:pt idx="18">
                  <c:v>0.19700000000000001</c:v>
                </c:pt>
                <c:pt idx="19">
                  <c:v>0.183</c:v>
                </c:pt>
                <c:pt idx="20">
                  <c:v>0.184</c:v>
                </c:pt>
                <c:pt idx="21">
                  <c:v>0.183</c:v>
                </c:pt>
                <c:pt idx="22">
                  <c:v>0.183</c:v>
                </c:pt>
                <c:pt idx="23">
                  <c:v>0.182</c:v>
                </c:pt>
                <c:pt idx="24">
                  <c:v>0.192</c:v>
                </c:pt>
                <c:pt idx="25">
                  <c:v>0.18</c:v>
                </c:pt>
                <c:pt idx="26">
                  <c:v>0.18099999999999999</c:v>
                </c:pt>
                <c:pt idx="27">
                  <c:v>0.18099999999999999</c:v>
                </c:pt>
                <c:pt idx="28">
                  <c:v>0.182</c:v>
                </c:pt>
                <c:pt idx="29">
                  <c:v>0.182</c:v>
                </c:pt>
                <c:pt idx="30">
                  <c:v>0.188</c:v>
                </c:pt>
                <c:pt idx="31">
                  <c:v>0.17899999999999999</c:v>
                </c:pt>
                <c:pt idx="32">
                  <c:v>0.18</c:v>
                </c:pt>
                <c:pt idx="33">
                  <c:v>0.18</c:v>
                </c:pt>
                <c:pt idx="34">
                  <c:v>0.18</c:v>
                </c:pt>
                <c:pt idx="35">
                  <c:v>0.18</c:v>
                </c:pt>
                <c:pt idx="36">
                  <c:v>0.186</c:v>
                </c:pt>
                <c:pt idx="37">
                  <c:v>0.18099999999999999</c:v>
                </c:pt>
                <c:pt idx="38">
                  <c:v>0.183</c:v>
                </c:pt>
                <c:pt idx="39">
                  <c:v>0.185</c:v>
                </c:pt>
                <c:pt idx="40">
                  <c:v>0.185</c:v>
                </c:pt>
                <c:pt idx="41">
                  <c:v>0.185</c:v>
                </c:pt>
                <c:pt idx="42">
                  <c:v>0.189</c:v>
                </c:pt>
                <c:pt idx="43">
                  <c:v>0.215</c:v>
                </c:pt>
                <c:pt idx="44">
                  <c:v>0.27900000000000003</c:v>
                </c:pt>
                <c:pt idx="45">
                  <c:v>0.33600000000000002</c:v>
                </c:pt>
                <c:pt idx="46">
                  <c:v>0.38200000000000001</c:v>
                </c:pt>
                <c:pt idx="47">
                  <c:v>0.41399999999999998</c:v>
                </c:pt>
                <c:pt idx="48">
                  <c:v>0.438</c:v>
                </c:pt>
                <c:pt idx="49">
                  <c:v>0.53500000000000003</c:v>
                </c:pt>
                <c:pt idx="50">
                  <c:v>0.82299999999999995</c:v>
                </c:pt>
                <c:pt idx="51">
                  <c:v>0.96199999999999997</c:v>
                </c:pt>
                <c:pt idx="52">
                  <c:v>1.0720000000000001</c:v>
                </c:pt>
                <c:pt idx="53">
                  <c:v>1.1719999999999999</c:v>
                </c:pt>
                <c:pt idx="54">
                  <c:v>1.361</c:v>
                </c:pt>
                <c:pt idx="55">
                  <c:v>1.5589999999999999</c:v>
                </c:pt>
                <c:pt idx="56">
                  <c:v>0.23300000000000001</c:v>
                </c:pt>
                <c:pt idx="57">
                  <c:v>0.21099999999999999</c:v>
                </c:pt>
                <c:pt idx="58">
                  <c:v>0.24</c:v>
                </c:pt>
                <c:pt idx="59">
                  <c:v>0.25700000000000001</c:v>
                </c:pt>
                <c:pt idx="60">
                  <c:v>0.21</c:v>
                </c:pt>
                <c:pt idx="61">
                  <c:v>0.249</c:v>
                </c:pt>
                <c:pt idx="62">
                  <c:v>0.26100000000000001</c:v>
                </c:pt>
                <c:pt idx="63">
                  <c:v>0.26100000000000001</c:v>
                </c:pt>
                <c:pt idx="64">
                  <c:v>0.26100000000000001</c:v>
                </c:pt>
                <c:pt idx="65">
                  <c:v>0.27</c:v>
                </c:pt>
                <c:pt idx="66">
                  <c:v>0.22</c:v>
                </c:pt>
                <c:pt idx="67">
                  <c:v>0.26100000000000001</c:v>
                </c:pt>
                <c:pt idx="68">
                  <c:v>0.27100000000000002</c:v>
                </c:pt>
                <c:pt idx="69">
                  <c:v>0.27500000000000002</c:v>
                </c:pt>
                <c:pt idx="70">
                  <c:v>0.27600000000000002</c:v>
                </c:pt>
                <c:pt idx="71">
                  <c:v>0.29199999999999998</c:v>
                </c:pt>
                <c:pt idx="72">
                  <c:v>0.22700000000000001</c:v>
                </c:pt>
                <c:pt idx="73">
                  <c:v>0.27</c:v>
                </c:pt>
                <c:pt idx="74">
                  <c:v>0.27800000000000002</c:v>
                </c:pt>
                <c:pt idx="75">
                  <c:v>0.29799999999999999</c:v>
                </c:pt>
                <c:pt idx="76">
                  <c:v>0.23200000000000001</c:v>
                </c:pt>
                <c:pt idx="77">
                  <c:v>0.26800000000000002</c:v>
                </c:pt>
                <c:pt idx="78">
                  <c:v>0.26500000000000001</c:v>
                </c:pt>
                <c:pt idx="79">
                  <c:v>0.27100000000000002</c:v>
                </c:pt>
                <c:pt idx="80">
                  <c:v>0.27500000000000002</c:v>
                </c:pt>
                <c:pt idx="81">
                  <c:v>0.3</c:v>
                </c:pt>
                <c:pt idx="82">
                  <c:v>0.23699999999999999</c:v>
                </c:pt>
                <c:pt idx="83">
                  <c:v>0.27100000000000002</c:v>
                </c:pt>
                <c:pt idx="84">
                  <c:v>0.27600000000000002</c:v>
                </c:pt>
                <c:pt idx="85">
                  <c:v>0.27700000000000002</c:v>
                </c:pt>
                <c:pt idx="86">
                  <c:v>0.27800000000000002</c:v>
                </c:pt>
                <c:pt idx="87">
                  <c:v>0.19400000000000001</c:v>
                </c:pt>
                <c:pt idx="88">
                  <c:v>0.32200000000000001</c:v>
                </c:pt>
                <c:pt idx="89">
                  <c:v>0.28100000000000003</c:v>
                </c:pt>
                <c:pt idx="90">
                  <c:v>0.26900000000000002</c:v>
                </c:pt>
                <c:pt idx="91">
                  <c:v>0.26900000000000002</c:v>
                </c:pt>
                <c:pt idx="92">
                  <c:v>0.27100000000000002</c:v>
                </c:pt>
                <c:pt idx="93">
                  <c:v>0.27200000000000002</c:v>
                </c:pt>
                <c:pt idx="94">
                  <c:v>0.27200000000000002</c:v>
                </c:pt>
                <c:pt idx="95">
                  <c:v>0.27300000000000002</c:v>
                </c:pt>
                <c:pt idx="96">
                  <c:v>0.27200000000000002</c:v>
                </c:pt>
                <c:pt idx="97">
                  <c:v>0.27200000000000002</c:v>
                </c:pt>
                <c:pt idx="98">
                  <c:v>0.27200000000000002</c:v>
                </c:pt>
                <c:pt idx="99">
                  <c:v>0.27300000000000002</c:v>
                </c:pt>
                <c:pt idx="100">
                  <c:v>0.27500000000000002</c:v>
                </c:pt>
                <c:pt idx="101">
                  <c:v>0.27200000000000002</c:v>
                </c:pt>
                <c:pt idx="102">
                  <c:v>0.27300000000000002</c:v>
                </c:pt>
                <c:pt idx="103">
                  <c:v>0.27200000000000002</c:v>
                </c:pt>
                <c:pt idx="104">
                  <c:v>0.27300000000000002</c:v>
                </c:pt>
                <c:pt idx="105">
                  <c:v>0.27300000000000002</c:v>
                </c:pt>
                <c:pt idx="106">
                  <c:v>0.27200000000000002</c:v>
                </c:pt>
                <c:pt idx="107">
                  <c:v>0.27300000000000002</c:v>
                </c:pt>
                <c:pt idx="108">
                  <c:v>0.27200000000000002</c:v>
                </c:pt>
                <c:pt idx="109">
                  <c:v>0.27100000000000002</c:v>
                </c:pt>
                <c:pt idx="110">
                  <c:v>0.27200000000000002</c:v>
                </c:pt>
                <c:pt idx="111">
                  <c:v>0.27200000000000002</c:v>
                </c:pt>
                <c:pt idx="112">
                  <c:v>0.27300000000000002</c:v>
                </c:pt>
                <c:pt idx="113">
                  <c:v>0.27100000000000002</c:v>
                </c:pt>
                <c:pt idx="114">
                  <c:v>0.27300000000000002</c:v>
                </c:pt>
                <c:pt idx="115">
                  <c:v>0.27500000000000002</c:v>
                </c:pt>
                <c:pt idx="116">
                  <c:v>0.27300000000000002</c:v>
                </c:pt>
                <c:pt idx="117">
                  <c:v>0.27400000000000002</c:v>
                </c:pt>
                <c:pt idx="118">
                  <c:v>0.27400000000000002</c:v>
                </c:pt>
                <c:pt idx="119">
                  <c:v>0.26900000000000002</c:v>
                </c:pt>
                <c:pt idx="120">
                  <c:v>0.27300000000000002</c:v>
                </c:pt>
                <c:pt idx="121">
                  <c:v>0.27</c:v>
                </c:pt>
                <c:pt idx="122">
                  <c:v>0.27200000000000002</c:v>
                </c:pt>
                <c:pt idx="123">
                  <c:v>0.27100000000000002</c:v>
                </c:pt>
                <c:pt idx="124">
                  <c:v>0.27200000000000002</c:v>
                </c:pt>
                <c:pt idx="125">
                  <c:v>0.27400000000000002</c:v>
                </c:pt>
                <c:pt idx="126">
                  <c:v>0.27500000000000002</c:v>
                </c:pt>
                <c:pt idx="127">
                  <c:v>0.27100000000000002</c:v>
                </c:pt>
                <c:pt idx="128">
                  <c:v>0.27100000000000002</c:v>
                </c:pt>
                <c:pt idx="129">
                  <c:v>0.27300000000000002</c:v>
                </c:pt>
                <c:pt idx="130">
                  <c:v>0.27400000000000002</c:v>
                </c:pt>
                <c:pt idx="131">
                  <c:v>0.27300000000000002</c:v>
                </c:pt>
                <c:pt idx="132">
                  <c:v>0.27300000000000002</c:v>
                </c:pt>
                <c:pt idx="133">
                  <c:v>0.27200000000000002</c:v>
                </c:pt>
                <c:pt idx="134">
                  <c:v>0.27300000000000002</c:v>
                </c:pt>
                <c:pt idx="135">
                  <c:v>0.27100000000000002</c:v>
                </c:pt>
                <c:pt idx="136">
                  <c:v>0.27100000000000002</c:v>
                </c:pt>
                <c:pt idx="137">
                  <c:v>0.27300000000000002</c:v>
                </c:pt>
                <c:pt idx="138">
                  <c:v>0.27300000000000002</c:v>
                </c:pt>
                <c:pt idx="139">
                  <c:v>0.27400000000000002</c:v>
                </c:pt>
                <c:pt idx="140">
                  <c:v>0.27200000000000002</c:v>
                </c:pt>
                <c:pt idx="141">
                  <c:v>0.27300000000000002</c:v>
                </c:pt>
                <c:pt idx="142">
                  <c:v>0.27300000000000002</c:v>
                </c:pt>
                <c:pt idx="143">
                  <c:v>0.27300000000000002</c:v>
                </c:pt>
                <c:pt idx="144">
                  <c:v>0.27100000000000002</c:v>
                </c:pt>
                <c:pt idx="145">
                  <c:v>0.27300000000000002</c:v>
                </c:pt>
                <c:pt idx="146">
                  <c:v>0.27400000000000002</c:v>
                </c:pt>
                <c:pt idx="147">
                  <c:v>0.27200000000000002</c:v>
                </c:pt>
                <c:pt idx="148">
                  <c:v>0.27100000000000002</c:v>
                </c:pt>
                <c:pt idx="149">
                  <c:v>0.27400000000000002</c:v>
                </c:pt>
                <c:pt idx="150">
                  <c:v>0.27200000000000002</c:v>
                </c:pt>
                <c:pt idx="151">
                  <c:v>0.27300000000000002</c:v>
                </c:pt>
                <c:pt idx="152">
                  <c:v>0.27200000000000002</c:v>
                </c:pt>
                <c:pt idx="153">
                  <c:v>0.27200000000000002</c:v>
                </c:pt>
                <c:pt idx="154">
                  <c:v>0.27100000000000002</c:v>
                </c:pt>
                <c:pt idx="155">
                  <c:v>0.27300000000000002</c:v>
                </c:pt>
                <c:pt idx="156">
                  <c:v>0.27300000000000002</c:v>
                </c:pt>
                <c:pt idx="157">
                  <c:v>0.27300000000000002</c:v>
                </c:pt>
                <c:pt idx="158">
                  <c:v>0.27200000000000002</c:v>
                </c:pt>
                <c:pt idx="159">
                  <c:v>0.27300000000000002</c:v>
                </c:pt>
                <c:pt idx="160">
                  <c:v>0.27500000000000002</c:v>
                </c:pt>
                <c:pt idx="161">
                  <c:v>0.27200000000000002</c:v>
                </c:pt>
                <c:pt idx="162">
                  <c:v>0.27200000000000002</c:v>
                </c:pt>
                <c:pt idx="163">
                  <c:v>0.27300000000000002</c:v>
                </c:pt>
                <c:pt idx="164">
                  <c:v>0.27300000000000002</c:v>
                </c:pt>
                <c:pt idx="165">
                  <c:v>0.27300000000000002</c:v>
                </c:pt>
                <c:pt idx="166">
                  <c:v>0.27400000000000002</c:v>
                </c:pt>
                <c:pt idx="167">
                  <c:v>0.27300000000000002</c:v>
                </c:pt>
                <c:pt idx="168">
                  <c:v>0.27300000000000002</c:v>
                </c:pt>
                <c:pt idx="169">
                  <c:v>0.27100000000000002</c:v>
                </c:pt>
                <c:pt idx="170">
                  <c:v>0.27500000000000002</c:v>
                </c:pt>
                <c:pt idx="171">
                  <c:v>0.27400000000000002</c:v>
                </c:pt>
                <c:pt idx="172">
                  <c:v>0.27300000000000002</c:v>
                </c:pt>
                <c:pt idx="173">
                  <c:v>0.27200000000000002</c:v>
                </c:pt>
                <c:pt idx="174">
                  <c:v>0.27400000000000002</c:v>
                </c:pt>
                <c:pt idx="175">
                  <c:v>0.27200000000000002</c:v>
                </c:pt>
                <c:pt idx="176">
                  <c:v>0.27500000000000002</c:v>
                </c:pt>
                <c:pt idx="177">
                  <c:v>0.27300000000000002</c:v>
                </c:pt>
                <c:pt idx="178">
                  <c:v>0.27600000000000002</c:v>
                </c:pt>
                <c:pt idx="179">
                  <c:v>0.27100000000000002</c:v>
                </c:pt>
                <c:pt idx="180">
                  <c:v>0.27200000000000002</c:v>
                </c:pt>
                <c:pt idx="181">
                  <c:v>0.27100000000000002</c:v>
                </c:pt>
                <c:pt idx="182">
                  <c:v>0.27400000000000002</c:v>
                </c:pt>
                <c:pt idx="183">
                  <c:v>0.27100000000000002</c:v>
                </c:pt>
                <c:pt idx="184">
                  <c:v>0.27300000000000002</c:v>
                </c:pt>
                <c:pt idx="185">
                  <c:v>0.27100000000000002</c:v>
                </c:pt>
                <c:pt idx="186">
                  <c:v>0.27500000000000002</c:v>
                </c:pt>
                <c:pt idx="187">
                  <c:v>0.27300000000000002</c:v>
                </c:pt>
                <c:pt idx="188">
                  <c:v>0.27500000000000002</c:v>
                </c:pt>
                <c:pt idx="189">
                  <c:v>0.27100000000000002</c:v>
                </c:pt>
                <c:pt idx="190">
                  <c:v>0.27500000000000002</c:v>
                </c:pt>
                <c:pt idx="191">
                  <c:v>0.27200000000000002</c:v>
                </c:pt>
                <c:pt idx="192">
                  <c:v>0.27400000000000002</c:v>
                </c:pt>
                <c:pt idx="193">
                  <c:v>0.27400000000000002</c:v>
                </c:pt>
                <c:pt idx="194">
                  <c:v>0.27</c:v>
                </c:pt>
                <c:pt idx="195">
                  <c:v>0.27300000000000002</c:v>
                </c:pt>
                <c:pt idx="196">
                  <c:v>0.27500000000000002</c:v>
                </c:pt>
                <c:pt idx="197">
                  <c:v>0.27</c:v>
                </c:pt>
                <c:pt idx="198">
                  <c:v>0.27200000000000002</c:v>
                </c:pt>
                <c:pt idx="199">
                  <c:v>0.27200000000000002</c:v>
                </c:pt>
                <c:pt idx="200">
                  <c:v>0.27400000000000002</c:v>
                </c:pt>
                <c:pt idx="201">
                  <c:v>0.26900000000000002</c:v>
                </c:pt>
                <c:pt idx="202">
                  <c:v>0.27600000000000002</c:v>
                </c:pt>
                <c:pt idx="203">
                  <c:v>0.27500000000000002</c:v>
                </c:pt>
                <c:pt idx="204">
                  <c:v>0.27400000000000002</c:v>
                </c:pt>
                <c:pt idx="205">
                  <c:v>0.27200000000000002</c:v>
                </c:pt>
                <c:pt idx="206">
                  <c:v>0.27300000000000002</c:v>
                </c:pt>
                <c:pt idx="207">
                  <c:v>0.27400000000000002</c:v>
                </c:pt>
                <c:pt idx="208">
                  <c:v>0.27</c:v>
                </c:pt>
                <c:pt idx="209">
                  <c:v>0.26800000000000002</c:v>
                </c:pt>
                <c:pt idx="210">
                  <c:v>0.27300000000000002</c:v>
                </c:pt>
                <c:pt idx="211">
                  <c:v>0.27300000000000002</c:v>
                </c:pt>
                <c:pt idx="212">
                  <c:v>0.27500000000000002</c:v>
                </c:pt>
                <c:pt idx="213">
                  <c:v>0.27400000000000002</c:v>
                </c:pt>
                <c:pt idx="214">
                  <c:v>0.27100000000000002</c:v>
                </c:pt>
                <c:pt idx="215">
                  <c:v>0.27400000000000002</c:v>
                </c:pt>
                <c:pt idx="216">
                  <c:v>0.27400000000000002</c:v>
                </c:pt>
                <c:pt idx="217">
                  <c:v>0.27600000000000002</c:v>
                </c:pt>
                <c:pt idx="218">
                  <c:v>0.27600000000000002</c:v>
                </c:pt>
                <c:pt idx="219">
                  <c:v>0.27500000000000002</c:v>
                </c:pt>
                <c:pt idx="220">
                  <c:v>0.27300000000000002</c:v>
                </c:pt>
                <c:pt idx="221">
                  <c:v>0.27</c:v>
                </c:pt>
                <c:pt idx="222">
                  <c:v>0.27300000000000002</c:v>
                </c:pt>
                <c:pt idx="223">
                  <c:v>0.27400000000000002</c:v>
                </c:pt>
                <c:pt idx="224">
                  <c:v>0.27400000000000002</c:v>
                </c:pt>
                <c:pt idx="225">
                  <c:v>0.27200000000000002</c:v>
                </c:pt>
                <c:pt idx="226">
                  <c:v>0.27200000000000002</c:v>
                </c:pt>
                <c:pt idx="227">
                  <c:v>0.27100000000000002</c:v>
                </c:pt>
                <c:pt idx="228">
                  <c:v>0.27</c:v>
                </c:pt>
                <c:pt idx="229">
                  <c:v>0.27200000000000002</c:v>
                </c:pt>
                <c:pt idx="230">
                  <c:v>0.27</c:v>
                </c:pt>
                <c:pt idx="231">
                  <c:v>0.26900000000000002</c:v>
                </c:pt>
                <c:pt idx="232">
                  <c:v>0.27700000000000002</c:v>
                </c:pt>
                <c:pt idx="233">
                  <c:v>0.27200000000000002</c:v>
                </c:pt>
                <c:pt idx="234">
                  <c:v>0.27200000000000002</c:v>
                </c:pt>
                <c:pt idx="235">
                  <c:v>0.27200000000000002</c:v>
                </c:pt>
                <c:pt idx="236">
                  <c:v>0.27400000000000002</c:v>
                </c:pt>
                <c:pt idx="237">
                  <c:v>0.27400000000000002</c:v>
                </c:pt>
                <c:pt idx="238">
                  <c:v>0.27100000000000002</c:v>
                </c:pt>
                <c:pt idx="239">
                  <c:v>0.27400000000000002</c:v>
                </c:pt>
                <c:pt idx="240">
                  <c:v>0.27100000000000002</c:v>
                </c:pt>
                <c:pt idx="241">
                  <c:v>0.27400000000000002</c:v>
                </c:pt>
                <c:pt idx="242">
                  <c:v>0.27100000000000002</c:v>
                </c:pt>
                <c:pt idx="243">
                  <c:v>0.27300000000000002</c:v>
                </c:pt>
                <c:pt idx="244">
                  <c:v>0.27</c:v>
                </c:pt>
                <c:pt idx="245">
                  <c:v>0.27200000000000002</c:v>
                </c:pt>
                <c:pt idx="246">
                  <c:v>0.27400000000000002</c:v>
                </c:pt>
                <c:pt idx="247">
                  <c:v>0.27200000000000002</c:v>
                </c:pt>
                <c:pt idx="248">
                  <c:v>0.27300000000000002</c:v>
                </c:pt>
                <c:pt idx="249">
                  <c:v>0.27400000000000002</c:v>
                </c:pt>
                <c:pt idx="250">
                  <c:v>0.27300000000000002</c:v>
                </c:pt>
                <c:pt idx="251">
                  <c:v>0.27900000000000003</c:v>
                </c:pt>
                <c:pt idx="252">
                  <c:v>0.27200000000000002</c:v>
                </c:pt>
                <c:pt idx="253">
                  <c:v>0.27100000000000002</c:v>
                </c:pt>
                <c:pt idx="254">
                  <c:v>0.27400000000000002</c:v>
                </c:pt>
                <c:pt idx="255">
                  <c:v>0.27400000000000002</c:v>
                </c:pt>
                <c:pt idx="256">
                  <c:v>0.27200000000000002</c:v>
                </c:pt>
                <c:pt idx="257">
                  <c:v>0.27</c:v>
                </c:pt>
                <c:pt idx="258">
                  <c:v>0.27200000000000002</c:v>
                </c:pt>
                <c:pt idx="259">
                  <c:v>0.27300000000000002</c:v>
                </c:pt>
                <c:pt idx="260">
                  <c:v>0.27300000000000002</c:v>
                </c:pt>
                <c:pt idx="261">
                  <c:v>0.27300000000000002</c:v>
                </c:pt>
                <c:pt idx="262">
                  <c:v>0.27400000000000002</c:v>
                </c:pt>
                <c:pt idx="263">
                  <c:v>0.27300000000000002</c:v>
                </c:pt>
                <c:pt idx="264">
                  <c:v>0.27200000000000002</c:v>
                </c:pt>
                <c:pt idx="265">
                  <c:v>0.26900000000000002</c:v>
                </c:pt>
                <c:pt idx="266">
                  <c:v>0.27400000000000002</c:v>
                </c:pt>
                <c:pt idx="267">
                  <c:v>0.27</c:v>
                </c:pt>
                <c:pt idx="268">
                  <c:v>0.27300000000000002</c:v>
                </c:pt>
                <c:pt idx="269">
                  <c:v>0.27200000000000002</c:v>
                </c:pt>
                <c:pt idx="270">
                  <c:v>0.27600000000000002</c:v>
                </c:pt>
                <c:pt idx="271">
                  <c:v>0.27300000000000002</c:v>
                </c:pt>
                <c:pt idx="272">
                  <c:v>0.27500000000000002</c:v>
                </c:pt>
                <c:pt idx="273">
                  <c:v>0.27500000000000002</c:v>
                </c:pt>
                <c:pt idx="274">
                  <c:v>0.27300000000000002</c:v>
                </c:pt>
                <c:pt idx="275">
                  <c:v>0.27400000000000002</c:v>
                </c:pt>
                <c:pt idx="276">
                  <c:v>0.27100000000000002</c:v>
                </c:pt>
              </c:numCache>
            </c:numRef>
          </c:yVal>
          <c:smooth val="0"/>
          <c:extLst>
            <c:ext xmlns:c16="http://schemas.microsoft.com/office/drawing/2014/chart" uri="{C3380CC4-5D6E-409C-BE32-E72D297353CC}">
              <c16:uniqueId val="{00000001-68B5-4185-8D61-532B12A579BF}"/>
            </c:ext>
          </c:extLst>
        </c:ser>
        <c:dLbls>
          <c:showLegendKey val="0"/>
          <c:showVal val="0"/>
          <c:showCatName val="0"/>
          <c:showSerName val="0"/>
          <c:showPercent val="0"/>
          <c:showBubbleSize val="0"/>
        </c:dLbls>
        <c:axId val="194088792"/>
        <c:axId val="1"/>
      </c:scatterChart>
      <c:valAx>
        <c:axId val="194088792"/>
        <c:scaling>
          <c:orientation val="minMax"/>
        </c:scaling>
        <c:delete val="0"/>
        <c:axPos val="b"/>
        <c:title>
          <c:tx>
            <c:rich>
              <a:bodyPr/>
              <a:lstStyle/>
              <a:p>
                <a:pPr>
                  <a:defRPr sz="1000" b="1" i="0" u="none" strike="noStrike" baseline="0">
                    <a:solidFill>
                      <a:srgbClr val="000000"/>
                    </a:solidFill>
                    <a:latin typeface="Calibri"/>
                    <a:ea typeface="Calibri"/>
                    <a:cs typeface="Calibri"/>
                  </a:defRPr>
                </a:pPr>
                <a:r>
                  <a:rPr lang="en-US"/>
                  <a:t>Temperature (C)</a:t>
                </a:r>
              </a:p>
            </c:rich>
          </c:tx>
          <c:layout>
            <c:manualLayout>
              <c:xMode val="edge"/>
              <c:yMode val="edge"/>
              <c:x val="0.46153883716234934"/>
              <c:y val="0.87908771207520631"/>
            </c:manualLayout>
          </c:layout>
          <c:overlay val="0"/>
          <c:spPr>
            <a:noFill/>
            <a:ln w="25400">
              <a:noFill/>
            </a:ln>
          </c:spPr>
        </c:title>
        <c:numFmt formatCode="0.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
        <c:crosses val="autoZero"/>
        <c:crossBetween val="midCat"/>
      </c:valAx>
      <c:valAx>
        <c:axId val="1"/>
        <c:scaling>
          <c:orientation val="minMax"/>
        </c:scaling>
        <c:delete val="0"/>
        <c:axPos val="l"/>
        <c:title>
          <c:tx>
            <c:rich>
              <a:bodyPr/>
              <a:lstStyle/>
              <a:p>
                <a:pPr>
                  <a:defRPr sz="1000" b="1" i="0" u="none" strike="noStrike" baseline="0">
                    <a:solidFill>
                      <a:srgbClr val="000000"/>
                    </a:solidFill>
                    <a:latin typeface="Calibri"/>
                    <a:ea typeface="Calibri"/>
                    <a:cs typeface="Calibri"/>
                  </a:defRPr>
                </a:pPr>
                <a:r>
                  <a:rPr lang="en-US"/>
                  <a:t>Thermal Conductivity (W/mK)</a:t>
                </a:r>
              </a:p>
            </c:rich>
          </c:tx>
          <c:layout>
            <c:manualLayout>
              <c:xMode val="edge"/>
              <c:yMode val="edge"/>
              <c:x val="2.5044722719141325E-2"/>
              <c:y val="0.14052321891136155"/>
            </c:manualLayout>
          </c:layout>
          <c:overlay val="0"/>
          <c:spPr>
            <a:noFill/>
            <a:ln w="25400">
              <a:noFill/>
            </a:ln>
          </c:spPr>
        </c:title>
        <c:numFmt formatCode="0.000" sourceLinked="1"/>
        <c:majorTickMark val="out"/>
        <c:minorTickMark val="none"/>
        <c:tickLblPos val="nextTo"/>
        <c:spPr>
          <a:ln w="3175">
            <a:solidFill>
              <a:srgbClr val="808080"/>
            </a:solidFill>
            <a:prstDash val="solid"/>
          </a:ln>
        </c:spPr>
        <c:crossAx val="194088792"/>
        <c:crossesAt val="-30"/>
        <c:crossBetween val="midCat"/>
      </c:valAx>
      <c:spPr>
        <a:noFill/>
        <a:ln w="3175">
          <a:solidFill>
            <a:srgbClr val="000000"/>
          </a:solidFill>
          <a:prstDash val="solid"/>
        </a:ln>
      </c:spPr>
    </c:plotArea>
    <c:legend>
      <c:legendPos val="r"/>
      <c:layout>
        <c:manualLayout>
          <c:xMode val="edge"/>
          <c:yMode val="edge"/>
          <c:x val="0.58497372980434692"/>
          <c:y val="8.8235637212015161E-2"/>
          <c:w val="0.25581414130031599"/>
          <c:h val="0.17320330056782118"/>
        </c:manualLayout>
      </c:layout>
      <c:overlay val="0"/>
      <c:spPr>
        <a:noFill/>
        <a:ln w="25400">
          <a:noFill/>
        </a:ln>
      </c:sp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96267213207331E-2"/>
          <c:y val="5.2313883299798795E-2"/>
          <c:w val="0.8539724497415131"/>
          <c:h val="0.80885311871227361"/>
        </c:manualLayout>
      </c:layout>
      <c:scatterChart>
        <c:scatterStyle val="lineMarker"/>
        <c:varyColors val="0"/>
        <c:ser>
          <c:idx val="0"/>
          <c:order val="0"/>
          <c:tx>
            <c:v>Orange Gel Scan 1</c:v>
          </c:tx>
          <c:spPr>
            <a:ln w="12700">
              <a:solidFill>
                <a:srgbClr val="000080"/>
              </a:solidFill>
              <a:prstDash val="solid"/>
            </a:ln>
          </c:spPr>
          <c:marker>
            <c:symbol val="diamond"/>
            <c:size val="5"/>
            <c:spPr>
              <a:solidFill>
                <a:srgbClr val="4F81BD"/>
              </a:solidFill>
              <a:ln>
                <a:solidFill>
                  <a:srgbClr val="000080"/>
                </a:solidFill>
                <a:prstDash val="solid"/>
              </a:ln>
            </c:spPr>
          </c:marker>
          <c:xVal>
            <c:numRef>
              <c:f>'Orange Gel Scan 2'!$F$17:$F$292</c:f>
              <c:numCache>
                <c:formatCode>0.00</c:formatCode>
                <c:ptCount val="276"/>
                <c:pt idx="0">
                  <c:v>-22.58</c:v>
                </c:pt>
                <c:pt idx="1">
                  <c:v>-23.04</c:v>
                </c:pt>
                <c:pt idx="2">
                  <c:v>-23.36</c:v>
                </c:pt>
                <c:pt idx="3">
                  <c:v>-23.59</c:v>
                </c:pt>
                <c:pt idx="4">
                  <c:v>-23.75</c:v>
                </c:pt>
                <c:pt idx="5">
                  <c:v>-23.87</c:v>
                </c:pt>
                <c:pt idx="6">
                  <c:v>-23.95</c:v>
                </c:pt>
                <c:pt idx="7">
                  <c:v>-24.02</c:v>
                </c:pt>
                <c:pt idx="8">
                  <c:v>-24.07</c:v>
                </c:pt>
                <c:pt idx="9">
                  <c:v>-24.11</c:v>
                </c:pt>
                <c:pt idx="10">
                  <c:v>-24.14</c:v>
                </c:pt>
                <c:pt idx="11">
                  <c:v>-24.16</c:v>
                </c:pt>
                <c:pt idx="12">
                  <c:v>-24.17</c:v>
                </c:pt>
                <c:pt idx="13">
                  <c:v>-24.17</c:v>
                </c:pt>
                <c:pt idx="14">
                  <c:v>-24.18</c:v>
                </c:pt>
                <c:pt idx="15">
                  <c:v>-24.19</c:v>
                </c:pt>
                <c:pt idx="16">
                  <c:v>-24.19</c:v>
                </c:pt>
                <c:pt idx="17">
                  <c:v>-24.2</c:v>
                </c:pt>
                <c:pt idx="18">
                  <c:v>-24.2</c:v>
                </c:pt>
                <c:pt idx="19">
                  <c:v>-24.21</c:v>
                </c:pt>
                <c:pt idx="20">
                  <c:v>-24.21</c:v>
                </c:pt>
                <c:pt idx="21">
                  <c:v>-24.21</c:v>
                </c:pt>
                <c:pt idx="22">
                  <c:v>-24.21</c:v>
                </c:pt>
                <c:pt idx="23">
                  <c:v>-24.21</c:v>
                </c:pt>
                <c:pt idx="24">
                  <c:v>-24.21</c:v>
                </c:pt>
                <c:pt idx="25">
                  <c:v>-24.22</c:v>
                </c:pt>
                <c:pt idx="26">
                  <c:v>-24.22</c:v>
                </c:pt>
                <c:pt idx="27">
                  <c:v>-23.47</c:v>
                </c:pt>
                <c:pt idx="28">
                  <c:v>-22.25</c:v>
                </c:pt>
                <c:pt idx="29">
                  <c:v>-21.33</c:v>
                </c:pt>
                <c:pt idx="30">
                  <c:v>-20.68</c:v>
                </c:pt>
                <c:pt idx="31">
                  <c:v>-20.21</c:v>
                </c:pt>
                <c:pt idx="32">
                  <c:v>-19.88</c:v>
                </c:pt>
                <c:pt idx="33">
                  <c:v>-18.97</c:v>
                </c:pt>
                <c:pt idx="34">
                  <c:v>-17.670000000000002</c:v>
                </c:pt>
                <c:pt idx="35">
                  <c:v>-16.690000000000001</c:v>
                </c:pt>
                <c:pt idx="36">
                  <c:v>-15.99</c:v>
                </c:pt>
                <c:pt idx="37">
                  <c:v>-15.48</c:v>
                </c:pt>
                <c:pt idx="38">
                  <c:v>-15.1</c:v>
                </c:pt>
                <c:pt idx="39">
                  <c:v>-14.18</c:v>
                </c:pt>
                <c:pt idx="40">
                  <c:v>-12.84</c:v>
                </c:pt>
                <c:pt idx="41">
                  <c:v>-11.81</c:v>
                </c:pt>
                <c:pt idx="42">
                  <c:v>-11.06</c:v>
                </c:pt>
                <c:pt idx="43">
                  <c:v>-10.52</c:v>
                </c:pt>
                <c:pt idx="44">
                  <c:v>-10.130000000000001</c:v>
                </c:pt>
                <c:pt idx="45">
                  <c:v>-9.23</c:v>
                </c:pt>
                <c:pt idx="46">
                  <c:v>-7.92</c:v>
                </c:pt>
                <c:pt idx="47">
                  <c:v>-6.88</c:v>
                </c:pt>
                <c:pt idx="48">
                  <c:v>-6.12</c:v>
                </c:pt>
                <c:pt idx="49">
                  <c:v>-5.57</c:v>
                </c:pt>
                <c:pt idx="50">
                  <c:v>-5.16</c:v>
                </c:pt>
                <c:pt idx="51">
                  <c:v>-4.32</c:v>
                </c:pt>
                <c:pt idx="52">
                  <c:v>-3.06</c:v>
                </c:pt>
                <c:pt idx="53">
                  <c:v>-2.04</c:v>
                </c:pt>
                <c:pt idx="54">
                  <c:v>-1.28</c:v>
                </c:pt>
                <c:pt idx="55">
                  <c:v>-0.71</c:v>
                </c:pt>
                <c:pt idx="56">
                  <c:v>-0.3</c:v>
                </c:pt>
                <c:pt idx="57">
                  <c:v>0.49</c:v>
                </c:pt>
                <c:pt idx="58">
                  <c:v>1.7</c:v>
                </c:pt>
                <c:pt idx="59">
                  <c:v>2.71</c:v>
                </c:pt>
                <c:pt idx="60">
                  <c:v>3.48</c:v>
                </c:pt>
                <c:pt idx="61">
                  <c:v>4.07</c:v>
                </c:pt>
                <c:pt idx="62">
                  <c:v>4.5199999999999996</c:v>
                </c:pt>
                <c:pt idx="63">
                  <c:v>5.24</c:v>
                </c:pt>
                <c:pt idx="64">
                  <c:v>6.34</c:v>
                </c:pt>
                <c:pt idx="65">
                  <c:v>7.3</c:v>
                </c:pt>
                <c:pt idx="66">
                  <c:v>8.07</c:v>
                </c:pt>
                <c:pt idx="67">
                  <c:v>8.67</c:v>
                </c:pt>
                <c:pt idx="68">
                  <c:v>9.14</c:v>
                </c:pt>
                <c:pt idx="69">
                  <c:v>9.92</c:v>
                </c:pt>
                <c:pt idx="70">
                  <c:v>11.18</c:v>
                </c:pt>
                <c:pt idx="71">
                  <c:v>12.26</c:v>
                </c:pt>
                <c:pt idx="72">
                  <c:v>13.09</c:v>
                </c:pt>
                <c:pt idx="73">
                  <c:v>13.73</c:v>
                </c:pt>
                <c:pt idx="74">
                  <c:v>14.23</c:v>
                </c:pt>
                <c:pt idx="75">
                  <c:v>14.62</c:v>
                </c:pt>
                <c:pt idx="76">
                  <c:v>14.94</c:v>
                </c:pt>
                <c:pt idx="77">
                  <c:v>15.2</c:v>
                </c:pt>
                <c:pt idx="78">
                  <c:v>15.43</c:v>
                </c:pt>
                <c:pt idx="79">
                  <c:v>15.62</c:v>
                </c:pt>
                <c:pt idx="80">
                  <c:v>15.79</c:v>
                </c:pt>
                <c:pt idx="81">
                  <c:v>15.93</c:v>
                </c:pt>
                <c:pt idx="82">
                  <c:v>16.05</c:v>
                </c:pt>
                <c:pt idx="83">
                  <c:v>16.149999999999999</c:v>
                </c:pt>
                <c:pt idx="84">
                  <c:v>16.23</c:v>
                </c:pt>
                <c:pt idx="85">
                  <c:v>16.309999999999999</c:v>
                </c:pt>
                <c:pt idx="86">
                  <c:v>16.39</c:v>
                </c:pt>
                <c:pt idx="87">
                  <c:v>16.45</c:v>
                </c:pt>
                <c:pt idx="88">
                  <c:v>16.52</c:v>
                </c:pt>
                <c:pt idx="89">
                  <c:v>16.579999999999998</c:v>
                </c:pt>
                <c:pt idx="90">
                  <c:v>16.64</c:v>
                </c:pt>
                <c:pt idx="91">
                  <c:v>16.71</c:v>
                </c:pt>
                <c:pt idx="92">
                  <c:v>16.78</c:v>
                </c:pt>
                <c:pt idx="93">
                  <c:v>16.86</c:v>
                </c:pt>
                <c:pt idx="94">
                  <c:v>16.95</c:v>
                </c:pt>
                <c:pt idx="95">
                  <c:v>17.059999999999999</c:v>
                </c:pt>
                <c:pt idx="96">
                  <c:v>17.190000000000001</c:v>
                </c:pt>
                <c:pt idx="97">
                  <c:v>17.28</c:v>
                </c:pt>
                <c:pt idx="98">
                  <c:v>17.32</c:v>
                </c:pt>
                <c:pt idx="99">
                  <c:v>17.36</c:v>
                </c:pt>
                <c:pt idx="100">
                  <c:v>17.41</c:v>
                </c:pt>
                <c:pt idx="101">
                  <c:v>17.47</c:v>
                </c:pt>
                <c:pt idx="102">
                  <c:v>17.54</c:v>
                </c:pt>
                <c:pt idx="103">
                  <c:v>17.62</c:v>
                </c:pt>
                <c:pt idx="104">
                  <c:v>17.71</c:v>
                </c:pt>
                <c:pt idx="105">
                  <c:v>17.829999999999998</c:v>
                </c:pt>
                <c:pt idx="106">
                  <c:v>17.95</c:v>
                </c:pt>
                <c:pt idx="107">
                  <c:v>18.100000000000001</c:v>
                </c:pt>
                <c:pt idx="108">
                  <c:v>18.28</c:v>
                </c:pt>
                <c:pt idx="109">
                  <c:v>18.5</c:v>
                </c:pt>
                <c:pt idx="110">
                  <c:v>18.75</c:v>
                </c:pt>
                <c:pt idx="111">
                  <c:v>19.02</c:v>
                </c:pt>
                <c:pt idx="112">
                  <c:v>19.329999999999998</c:v>
                </c:pt>
                <c:pt idx="113">
                  <c:v>19.670000000000002</c:v>
                </c:pt>
                <c:pt idx="114">
                  <c:v>20.03</c:v>
                </c:pt>
                <c:pt idx="115">
                  <c:v>20.48</c:v>
                </c:pt>
                <c:pt idx="116">
                  <c:v>21.03</c:v>
                </c:pt>
                <c:pt idx="117">
                  <c:v>21.62</c:v>
                </c:pt>
                <c:pt idx="118">
                  <c:v>22.2</c:v>
                </c:pt>
                <c:pt idx="119">
                  <c:v>22.81</c:v>
                </c:pt>
                <c:pt idx="120">
                  <c:v>23.49</c:v>
                </c:pt>
                <c:pt idx="121">
                  <c:v>23.99</c:v>
                </c:pt>
                <c:pt idx="122">
                  <c:v>24.31</c:v>
                </c:pt>
                <c:pt idx="123">
                  <c:v>24.54</c:v>
                </c:pt>
                <c:pt idx="124">
                  <c:v>24.72</c:v>
                </c:pt>
                <c:pt idx="125">
                  <c:v>24.86</c:v>
                </c:pt>
                <c:pt idx="126">
                  <c:v>24.97</c:v>
                </c:pt>
                <c:pt idx="127">
                  <c:v>25.06</c:v>
                </c:pt>
                <c:pt idx="128">
                  <c:v>25.13</c:v>
                </c:pt>
                <c:pt idx="129">
                  <c:v>25.19</c:v>
                </c:pt>
                <c:pt idx="130">
                  <c:v>25.23</c:v>
                </c:pt>
                <c:pt idx="131">
                  <c:v>25.27</c:v>
                </c:pt>
                <c:pt idx="132">
                  <c:v>25.3</c:v>
                </c:pt>
                <c:pt idx="133">
                  <c:v>25.32</c:v>
                </c:pt>
                <c:pt idx="134">
                  <c:v>25.34</c:v>
                </c:pt>
                <c:pt idx="135">
                  <c:v>25.35</c:v>
                </c:pt>
                <c:pt idx="136">
                  <c:v>25.36</c:v>
                </c:pt>
                <c:pt idx="137">
                  <c:v>25.37</c:v>
                </c:pt>
                <c:pt idx="138">
                  <c:v>25.38</c:v>
                </c:pt>
                <c:pt idx="139">
                  <c:v>25.39</c:v>
                </c:pt>
                <c:pt idx="140">
                  <c:v>25.39</c:v>
                </c:pt>
                <c:pt idx="141">
                  <c:v>25.39</c:v>
                </c:pt>
                <c:pt idx="142">
                  <c:v>25.39</c:v>
                </c:pt>
                <c:pt idx="143">
                  <c:v>25.4</c:v>
                </c:pt>
                <c:pt idx="144">
                  <c:v>25.4</c:v>
                </c:pt>
                <c:pt idx="145">
                  <c:v>25.4</c:v>
                </c:pt>
                <c:pt idx="146">
                  <c:v>25.4</c:v>
                </c:pt>
                <c:pt idx="147">
                  <c:v>25.4</c:v>
                </c:pt>
                <c:pt idx="148">
                  <c:v>25.4</c:v>
                </c:pt>
                <c:pt idx="149">
                  <c:v>25.4</c:v>
                </c:pt>
                <c:pt idx="150">
                  <c:v>25.4</c:v>
                </c:pt>
                <c:pt idx="151">
                  <c:v>25.4</c:v>
                </c:pt>
                <c:pt idx="152">
                  <c:v>25.4</c:v>
                </c:pt>
                <c:pt idx="153">
                  <c:v>25.4</c:v>
                </c:pt>
                <c:pt idx="154">
                  <c:v>25.4</c:v>
                </c:pt>
                <c:pt idx="155">
                  <c:v>25.41</c:v>
                </c:pt>
                <c:pt idx="156">
                  <c:v>25.4</c:v>
                </c:pt>
                <c:pt idx="157">
                  <c:v>25.4</c:v>
                </c:pt>
                <c:pt idx="158">
                  <c:v>25.4</c:v>
                </c:pt>
                <c:pt idx="159">
                  <c:v>25.4</c:v>
                </c:pt>
                <c:pt idx="160">
                  <c:v>25.4</c:v>
                </c:pt>
                <c:pt idx="161">
                  <c:v>25.4</c:v>
                </c:pt>
                <c:pt idx="162">
                  <c:v>25.4</c:v>
                </c:pt>
                <c:pt idx="163">
                  <c:v>25.4</c:v>
                </c:pt>
                <c:pt idx="164">
                  <c:v>25.4</c:v>
                </c:pt>
                <c:pt idx="165">
                  <c:v>25.4</c:v>
                </c:pt>
                <c:pt idx="166">
                  <c:v>25.4</c:v>
                </c:pt>
                <c:pt idx="167">
                  <c:v>25.4</c:v>
                </c:pt>
                <c:pt idx="168">
                  <c:v>25.4</c:v>
                </c:pt>
                <c:pt idx="169">
                  <c:v>25.4</c:v>
                </c:pt>
                <c:pt idx="170">
                  <c:v>25.4</c:v>
                </c:pt>
                <c:pt idx="171">
                  <c:v>25.4</c:v>
                </c:pt>
                <c:pt idx="172">
                  <c:v>25.4</c:v>
                </c:pt>
                <c:pt idx="173">
                  <c:v>25.4</c:v>
                </c:pt>
                <c:pt idx="174">
                  <c:v>25.4</c:v>
                </c:pt>
                <c:pt idx="175">
                  <c:v>25.4</c:v>
                </c:pt>
                <c:pt idx="176">
                  <c:v>25.4</c:v>
                </c:pt>
                <c:pt idx="177">
                  <c:v>25.4</c:v>
                </c:pt>
                <c:pt idx="178">
                  <c:v>25.4</c:v>
                </c:pt>
                <c:pt idx="179">
                  <c:v>25.4</c:v>
                </c:pt>
                <c:pt idx="180">
                  <c:v>25.4</c:v>
                </c:pt>
                <c:pt idx="181">
                  <c:v>25.4</c:v>
                </c:pt>
                <c:pt idx="182">
                  <c:v>25.4</c:v>
                </c:pt>
                <c:pt idx="183">
                  <c:v>25.4</c:v>
                </c:pt>
                <c:pt idx="184">
                  <c:v>25.4</c:v>
                </c:pt>
                <c:pt idx="185">
                  <c:v>25.4</c:v>
                </c:pt>
                <c:pt idx="186">
                  <c:v>25.4</c:v>
                </c:pt>
                <c:pt idx="187">
                  <c:v>25.4</c:v>
                </c:pt>
                <c:pt idx="188">
                  <c:v>25.4</c:v>
                </c:pt>
                <c:pt idx="189">
                  <c:v>25.4</c:v>
                </c:pt>
                <c:pt idx="190">
                  <c:v>25.4</c:v>
                </c:pt>
                <c:pt idx="191">
                  <c:v>25.4</c:v>
                </c:pt>
                <c:pt idx="192">
                  <c:v>25.4</c:v>
                </c:pt>
                <c:pt idx="193">
                  <c:v>25.4</c:v>
                </c:pt>
                <c:pt idx="194">
                  <c:v>25.4</c:v>
                </c:pt>
                <c:pt idx="195">
                  <c:v>25.4</c:v>
                </c:pt>
                <c:pt idx="196">
                  <c:v>25.4</c:v>
                </c:pt>
                <c:pt idx="197">
                  <c:v>25.39</c:v>
                </c:pt>
                <c:pt idx="198">
                  <c:v>25.39</c:v>
                </c:pt>
                <c:pt idx="199">
                  <c:v>25.39</c:v>
                </c:pt>
                <c:pt idx="200">
                  <c:v>25.39</c:v>
                </c:pt>
                <c:pt idx="201">
                  <c:v>25.39</c:v>
                </c:pt>
                <c:pt idx="202">
                  <c:v>25.39</c:v>
                </c:pt>
                <c:pt idx="203">
                  <c:v>25.39</c:v>
                </c:pt>
                <c:pt idx="204">
                  <c:v>25.39</c:v>
                </c:pt>
                <c:pt idx="205">
                  <c:v>25.39</c:v>
                </c:pt>
                <c:pt idx="206">
                  <c:v>25.39</c:v>
                </c:pt>
                <c:pt idx="207">
                  <c:v>25.39</c:v>
                </c:pt>
                <c:pt idx="208">
                  <c:v>25.39</c:v>
                </c:pt>
                <c:pt idx="209">
                  <c:v>25.39</c:v>
                </c:pt>
                <c:pt idx="210">
                  <c:v>25.39</c:v>
                </c:pt>
                <c:pt idx="211">
                  <c:v>25.38</c:v>
                </c:pt>
                <c:pt idx="212">
                  <c:v>25.38</c:v>
                </c:pt>
                <c:pt idx="213">
                  <c:v>25.38</c:v>
                </c:pt>
                <c:pt idx="214">
                  <c:v>25.38</c:v>
                </c:pt>
                <c:pt idx="215">
                  <c:v>25.38</c:v>
                </c:pt>
                <c:pt idx="216">
                  <c:v>25.38</c:v>
                </c:pt>
                <c:pt idx="217">
                  <c:v>25.38</c:v>
                </c:pt>
                <c:pt idx="218">
                  <c:v>25.38</c:v>
                </c:pt>
                <c:pt idx="219">
                  <c:v>25.38</c:v>
                </c:pt>
                <c:pt idx="220">
                  <c:v>25.38</c:v>
                </c:pt>
                <c:pt idx="221">
                  <c:v>25.38</c:v>
                </c:pt>
                <c:pt idx="222">
                  <c:v>25.38</c:v>
                </c:pt>
                <c:pt idx="223">
                  <c:v>25.38</c:v>
                </c:pt>
                <c:pt idx="224">
                  <c:v>25.38</c:v>
                </c:pt>
                <c:pt idx="225">
                  <c:v>25.38</c:v>
                </c:pt>
                <c:pt idx="226">
                  <c:v>25.38</c:v>
                </c:pt>
                <c:pt idx="227">
                  <c:v>25.38</c:v>
                </c:pt>
                <c:pt idx="228">
                  <c:v>25.38</c:v>
                </c:pt>
                <c:pt idx="229">
                  <c:v>25.38</c:v>
                </c:pt>
                <c:pt idx="230">
                  <c:v>25.38</c:v>
                </c:pt>
                <c:pt idx="231">
                  <c:v>25.38</c:v>
                </c:pt>
                <c:pt idx="232">
                  <c:v>25.38</c:v>
                </c:pt>
                <c:pt idx="233">
                  <c:v>25.38</c:v>
                </c:pt>
                <c:pt idx="234">
                  <c:v>25.38</c:v>
                </c:pt>
                <c:pt idx="235">
                  <c:v>25.38</c:v>
                </c:pt>
                <c:pt idx="236">
                  <c:v>25.38</c:v>
                </c:pt>
                <c:pt idx="237">
                  <c:v>25.38</c:v>
                </c:pt>
                <c:pt idx="238">
                  <c:v>25.38</c:v>
                </c:pt>
                <c:pt idx="239">
                  <c:v>25.38</c:v>
                </c:pt>
                <c:pt idx="240">
                  <c:v>25.38</c:v>
                </c:pt>
                <c:pt idx="241">
                  <c:v>25.38</c:v>
                </c:pt>
                <c:pt idx="242">
                  <c:v>25.38</c:v>
                </c:pt>
                <c:pt idx="243">
                  <c:v>25.38</c:v>
                </c:pt>
                <c:pt idx="244">
                  <c:v>25.38</c:v>
                </c:pt>
                <c:pt idx="245">
                  <c:v>25.38</c:v>
                </c:pt>
                <c:pt idx="246">
                  <c:v>25.38</c:v>
                </c:pt>
                <c:pt idx="247">
                  <c:v>25.37</c:v>
                </c:pt>
                <c:pt idx="248">
                  <c:v>25.37</c:v>
                </c:pt>
                <c:pt idx="249">
                  <c:v>25.37</c:v>
                </c:pt>
                <c:pt idx="250">
                  <c:v>25.37</c:v>
                </c:pt>
                <c:pt idx="251">
                  <c:v>25.37</c:v>
                </c:pt>
                <c:pt idx="252">
                  <c:v>25.38</c:v>
                </c:pt>
                <c:pt idx="253">
                  <c:v>25.38</c:v>
                </c:pt>
                <c:pt idx="254">
                  <c:v>25.38</c:v>
                </c:pt>
                <c:pt idx="255">
                  <c:v>25.38</c:v>
                </c:pt>
                <c:pt idx="256">
                  <c:v>25.38</c:v>
                </c:pt>
                <c:pt idx="257">
                  <c:v>25.38</c:v>
                </c:pt>
                <c:pt idx="258">
                  <c:v>25.37</c:v>
                </c:pt>
                <c:pt idx="259">
                  <c:v>25.38</c:v>
                </c:pt>
                <c:pt idx="260">
                  <c:v>25.38</c:v>
                </c:pt>
                <c:pt idx="261">
                  <c:v>25.38</c:v>
                </c:pt>
                <c:pt idx="262">
                  <c:v>25.38</c:v>
                </c:pt>
                <c:pt idx="263">
                  <c:v>25.74</c:v>
                </c:pt>
                <c:pt idx="264">
                  <c:v>26.94</c:v>
                </c:pt>
                <c:pt idx="265">
                  <c:v>28.44</c:v>
                </c:pt>
                <c:pt idx="266">
                  <c:v>29.82</c:v>
                </c:pt>
                <c:pt idx="267">
                  <c:v>30.94</c:v>
                </c:pt>
                <c:pt idx="268">
                  <c:v>31.83</c:v>
                </c:pt>
                <c:pt idx="269">
                  <c:v>32.51</c:v>
                </c:pt>
                <c:pt idx="270">
                  <c:v>33.04</c:v>
                </c:pt>
                <c:pt idx="271">
                  <c:v>33.44</c:v>
                </c:pt>
                <c:pt idx="272">
                  <c:v>33.75</c:v>
                </c:pt>
                <c:pt idx="273">
                  <c:v>33.979999999999997</c:v>
                </c:pt>
                <c:pt idx="274">
                  <c:v>34.159999999999997</c:v>
                </c:pt>
                <c:pt idx="275">
                  <c:v>34.29</c:v>
                </c:pt>
              </c:numCache>
            </c:numRef>
          </c:xVal>
          <c:yVal>
            <c:numRef>
              <c:f>'Orange Gel Scan 2'!$C$17:$C$292</c:f>
              <c:numCache>
                <c:formatCode>0.000</c:formatCode>
                <c:ptCount val="276"/>
                <c:pt idx="0">
                  <c:v>0.23499999999999999</c:v>
                </c:pt>
                <c:pt idx="1">
                  <c:v>0.23400000000000001</c:v>
                </c:pt>
                <c:pt idx="2">
                  <c:v>0.23499999999999999</c:v>
                </c:pt>
                <c:pt idx="3">
                  <c:v>0.23400000000000001</c:v>
                </c:pt>
                <c:pt idx="4">
                  <c:v>0.23300000000000001</c:v>
                </c:pt>
                <c:pt idx="5">
                  <c:v>0.23400000000000001</c:v>
                </c:pt>
                <c:pt idx="6">
                  <c:v>0.23499999999999999</c:v>
                </c:pt>
                <c:pt idx="7">
                  <c:v>0.23499999999999999</c:v>
                </c:pt>
                <c:pt idx="8">
                  <c:v>0.23499999999999999</c:v>
                </c:pt>
                <c:pt idx="9">
                  <c:v>0.23499999999999999</c:v>
                </c:pt>
                <c:pt idx="10">
                  <c:v>0.23599999999999999</c:v>
                </c:pt>
                <c:pt idx="11">
                  <c:v>0.23599999999999999</c:v>
                </c:pt>
                <c:pt idx="12">
                  <c:v>0.23599999999999999</c:v>
                </c:pt>
                <c:pt idx="13">
                  <c:v>0.23599999999999999</c:v>
                </c:pt>
                <c:pt idx="14">
                  <c:v>0.23499999999999999</c:v>
                </c:pt>
                <c:pt idx="15">
                  <c:v>0.23599999999999999</c:v>
                </c:pt>
                <c:pt idx="16">
                  <c:v>0.23599999999999999</c:v>
                </c:pt>
                <c:pt idx="17">
                  <c:v>0.23499999999999999</c:v>
                </c:pt>
                <c:pt idx="18">
                  <c:v>0.23599999999999999</c:v>
                </c:pt>
                <c:pt idx="19">
                  <c:v>0.23599999999999999</c:v>
                </c:pt>
                <c:pt idx="20">
                  <c:v>0.23499999999999999</c:v>
                </c:pt>
                <c:pt idx="21">
                  <c:v>0.23499999999999999</c:v>
                </c:pt>
                <c:pt idx="22">
                  <c:v>0.23599999999999999</c:v>
                </c:pt>
                <c:pt idx="23">
                  <c:v>0.23599999999999999</c:v>
                </c:pt>
                <c:pt idx="24">
                  <c:v>0.23499999999999999</c:v>
                </c:pt>
                <c:pt idx="25">
                  <c:v>0.23599999999999999</c:v>
                </c:pt>
                <c:pt idx="26">
                  <c:v>0.23599999999999999</c:v>
                </c:pt>
                <c:pt idx="27">
                  <c:v>0.23499999999999999</c:v>
                </c:pt>
                <c:pt idx="28">
                  <c:v>0.23499999999999999</c:v>
                </c:pt>
                <c:pt idx="29">
                  <c:v>0.23400000000000001</c:v>
                </c:pt>
                <c:pt idx="30">
                  <c:v>0.23300000000000001</c:v>
                </c:pt>
                <c:pt idx="31">
                  <c:v>0.23300000000000001</c:v>
                </c:pt>
                <c:pt idx="32">
                  <c:v>0.23400000000000001</c:v>
                </c:pt>
                <c:pt idx="33">
                  <c:v>0.23100000000000001</c:v>
                </c:pt>
                <c:pt idx="34">
                  <c:v>0.23300000000000001</c:v>
                </c:pt>
                <c:pt idx="35">
                  <c:v>0.23100000000000001</c:v>
                </c:pt>
                <c:pt idx="36">
                  <c:v>0.23100000000000001</c:v>
                </c:pt>
                <c:pt idx="37">
                  <c:v>0.23</c:v>
                </c:pt>
                <c:pt idx="38">
                  <c:v>0.23100000000000001</c:v>
                </c:pt>
                <c:pt idx="39">
                  <c:v>0.23</c:v>
                </c:pt>
                <c:pt idx="40">
                  <c:v>0.22900000000000001</c:v>
                </c:pt>
                <c:pt idx="41">
                  <c:v>0.22900000000000001</c:v>
                </c:pt>
                <c:pt idx="42">
                  <c:v>0.22900000000000001</c:v>
                </c:pt>
                <c:pt idx="43">
                  <c:v>0.23</c:v>
                </c:pt>
                <c:pt idx="44">
                  <c:v>0.22900000000000001</c:v>
                </c:pt>
                <c:pt idx="45">
                  <c:v>0.22800000000000001</c:v>
                </c:pt>
                <c:pt idx="46">
                  <c:v>0.22900000000000001</c:v>
                </c:pt>
                <c:pt idx="47">
                  <c:v>0.22800000000000001</c:v>
                </c:pt>
                <c:pt idx="48">
                  <c:v>0.22800000000000001</c:v>
                </c:pt>
                <c:pt idx="49">
                  <c:v>0.22700000000000001</c:v>
                </c:pt>
                <c:pt idx="50">
                  <c:v>0.22700000000000001</c:v>
                </c:pt>
                <c:pt idx="51">
                  <c:v>0.22700000000000001</c:v>
                </c:pt>
                <c:pt idx="52">
                  <c:v>0.22700000000000001</c:v>
                </c:pt>
                <c:pt idx="53">
                  <c:v>0.22600000000000001</c:v>
                </c:pt>
                <c:pt idx="54">
                  <c:v>0.22600000000000001</c:v>
                </c:pt>
                <c:pt idx="55">
                  <c:v>0.22600000000000001</c:v>
                </c:pt>
                <c:pt idx="56">
                  <c:v>0.22600000000000001</c:v>
                </c:pt>
                <c:pt idx="57">
                  <c:v>0.22600000000000001</c:v>
                </c:pt>
                <c:pt idx="58">
                  <c:v>0.22600000000000001</c:v>
                </c:pt>
                <c:pt idx="59">
                  <c:v>0.22600000000000001</c:v>
                </c:pt>
                <c:pt idx="60">
                  <c:v>0.22600000000000001</c:v>
                </c:pt>
                <c:pt idx="61">
                  <c:v>0.22600000000000001</c:v>
                </c:pt>
                <c:pt idx="62">
                  <c:v>0.22600000000000001</c:v>
                </c:pt>
                <c:pt idx="63">
                  <c:v>0.22700000000000001</c:v>
                </c:pt>
                <c:pt idx="64">
                  <c:v>0.22800000000000001</c:v>
                </c:pt>
                <c:pt idx="65">
                  <c:v>0.22900000000000001</c:v>
                </c:pt>
                <c:pt idx="66">
                  <c:v>0.23</c:v>
                </c:pt>
                <c:pt idx="67">
                  <c:v>0.23</c:v>
                </c:pt>
                <c:pt idx="68">
                  <c:v>0.23100000000000001</c:v>
                </c:pt>
                <c:pt idx="69">
                  <c:v>0.23699999999999999</c:v>
                </c:pt>
                <c:pt idx="70">
                  <c:v>0.248</c:v>
                </c:pt>
                <c:pt idx="71">
                  <c:v>0.25800000000000001</c:v>
                </c:pt>
                <c:pt idx="72">
                  <c:v>0.27</c:v>
                </c:pt>
                <c:pt idx="73">
                  <c:v>0.28100000000000003</c:v>
                </c:pt>
                <c:pt idx="74">
                  <c:v>0.29299999999999998</c:v>
                </c:pt>
                <c:pt idx="75">
                  <c:v>0.307</c:v>
                </c:pt>
                <c:pt idx="76">
                  <c:v>0.32100000000000001</c:v>
                </c:pt>
                <c:pt idx="77">
                  <c:v>0.33600000000000002</c:v>
                </c:pt>
                <c:pt idx="78">
                  <c:v>0.35099999999999998</c:v>
                </c:pt>
                <c:pt idx="79">
                  <c:v>0.371</c:v>
                </c:pt>
                <c:pt idx="80">
                  <c:v>0.39200000000000002</c:v>
                </c:pt>
                <c:pt idx="81">
                  <c:v>0.41199999999999998</c:v>
                </c:pt>
                <c:pt idx="82">
                  <c:v>0.433</c:v>
                </c:pt>
                <c:pt idx="83">
                  <c:v>0.45400000000000001</c:v>
                </c:pt>
                <c:pt idx="84">
                  <c:v>0.48199999999999998</c:v>
                </c:pt>
                <c:pt idx="85">
                  <c:v>0.51500000000000001</c:v>
                </c:pt>
                <c:pt idx="86">
                  <c:v>0.54900000000000004</c:v>
                </c:pt>
                <c:pt idx="87">
                  <c:v>0.58399999999999996</c:v>
                </c:pt>
                <c:pt idx="88">
                  <c:v>0.61299999999999999</c:v>
                </c:pt>
                <c:pt idx="89">
                  <c:v>0.64400000000000002</c:v>
                </c:pt>
                <c:pt idx="90">
                  <c:v>0.67400000000000004</c:v>
                </c:pt>
                <c:pt idx="91">
                  <c:v>0.71199999999999997</c:v>
                </c:pt>
                <c:pt idx="92">
                  <c:v>0.75</c:v>
                </c:pt>
                <c:pt idx="93">
                  <c:v>0.77600000000000002</c:v>
                </c:pt>
                <c:pt idx="94">
                  <c:v>0.79600000000000004</c:v>
                </c:pt>
                <c:pt idx="95">
                  <c:v>0.79100000000000004</c:v>
                </c:pt>
                <c:pt idx="96">
                  <c:v>0.751</c:v>
                </c:pt>
                <c:pt idx="97">
                  <c:v>0.70299999999999996</c:v>
                </c:pt>
                <c:pt idx="98">
                  <c:v>0.72699999999999998</c:v>
                </c:pt>
                <c:pt idx="99">
                  <c:v>0.74399999999999999</c:v>
                </c:pt>
                <c:pt idx="100">
                  <c:v>0.745</c:v>
                </c:pt>
                <c:pt idx="101">
                  <c:v>0.72699999999999998</c:v>
                </c:pt>
                <c:pt idx="102">
                  <c:v>0.69099999999999995</c:v>
                </c:pt>
                <c:pt idx="103">
                  <c:v>0.624</c:v>
                </c:pt>
                <c:pt idx="104">
                  <c:v>0.53600000000000003</c:v>
                </c:pt>
                <c:pt idx="105">
                  <c:v>0.45900000000000002</c:v>
                </c:pt>
                <c:pt idx="106">
                  <c:v>0.40600000000000003</c:v>
                </c:pt>
                <c:pt idx="107">
                  <c:v>0.36099999999999999</c:v>
                </c:pt>
                <c:pt idx="108">
                  <c:v>0.32500000000000001</c:v>
                </c:pt>
                <c:pt idx="109">
                  <c:v>0.27</c:v>
                </c:pt>
                <c:pt idx="110">
                  <c:v>0.23899999999999999</c:v>
                </c:pt>
                <c:pt idx="111">
                  <c:v>0.21099999999999999</c:v>
                </c:pt>
                <c:pt idx="112">
                  <c:v>0.19400000000000001</c:v>
                </c:pt>
                <c:pt idx="113">
                  <c:v>0.18</c:v>
                </c:pt>
                <c:pt idx="114">
                  <c:v>0.16800000000000001</c:v>
                </c:pt>
                <c:pt idx="115">
                  <c:v>0.156</c:v>
                </c:pt>
                <c:pt idx="116">
                  <c:v>0.14599999999999999</c:v>
                </c:pt>
                <c:pt idx="117">
                  <c:v>0.14599999999999999</c:v>
                </c:pt>
                <c:pt idx="118">
                  <c:v>0.14599999999999999</c:v>
                </c:pt>
                <c:pt idx="119">
                  <c:v>0.14599999999999999</c:v>
                </c:pt>
                <c:pt idx="120">
                  <c:v>0.14499999999999999</c:v>
                </c:pt>
                <c:pt idx="121">
                  <c:v>0.14499999999999999</c:v>
                </c:pt>
                <c:pt idx="122">
                  <c:v>0.14499999999999999</c:v>
                </c:pt>
                <c:pt idx="123">
                  <c:v>0.14499999999999999</c:v>
                </c:pt>
                <c:pt idx="124">
                  <c:v>0.14499999999999999</c:v>
                </c:pt>
                <c:pt idx="125">
                  <c:v>0.14499999999999999</c:v>
                </c:pt>
                <c:pt idx="126">
                  <c:v>0.14399999999999999</c:v>
                </c:pt>
                <c:pt idx="127">
                  <c:v>0.14399999999999999</c:v>
                </c:pt>
                <c:pt idx="128">
                  <c:v>0.14399999999999999</c:v>
                </c:pt>
                <c:pt idx="129">
                  <c:v>0.14399999999999999</c:v>
                </c:pt>
                <c:pt idx="130">
                  <c:v>0.14299999999999999</c:v>
                </c:pt>
                <c:pt idx="131">
                  <c:v>0.14299999999999999</c:v>
                </c:pt>
                <c:pt idx="132">
                  <c:v>0.14299999999999999</c:v>
                </c:pt>
                <c:pt idx="133">
                  <c:v>0.14299999999999999</c:v>
                </c:pt>
                <c:pt idx="134">
                  <c:v>0.14299999999999999</c:v>
                </c:pt>
                <c:pt idx="135">
                  <c:v>0.14199999999999999</c:v>
                </c:pt>
                <c:pt idx="136">
                  <c:v>0.14199999999999999</c:v>
                </c:pt>
                <c:pt idx="137">
                  <c:v>0.14199999999999999</c:v>
                </c:pt>
                <c:pt idx="138">
                  <c:v>0.14199999999999999</c:v>
                </c:pt>
                <c:pt idx="139">
                  <c:v>0.14199999999999999</c:v>
                </c:pt>
                <c:pt idx="140">
                  <c:v>0.14199999999999999</c:v>
                </c:pt>
                <c:pt idx="141">
                  <c:v>0.14199999999999999</c:v>
                </c:pt>
                <c:pt idx="142">
                  <c:v>0.14099999999999999</c:v>
                </c:pt>
                <c:pt idx="143">
                  <c:v>0.14099999999999999</c:v>
                </c:pt>
                <c:pt idx="144">
                  <c:v>0.14099999999999999</c:v>
                </c:pt>
                <c:pt idx="145">
                  <c:v>0.14099999999999999</c:v>
                </c:pt>
                <c:pt idx="146">
                  <c:v>0.14099999999999999</c:v>
                </c:pt>
                <c:pt idx="147">
                  <c:v>0.14000000000000001</c:v>
                </c:pt>
                <c:pt idx="148">
                  <c:v>0.14000000000000001</c:v>
                </c:pt>
                <c:pt idx="149">
                  <c:v>0.14000000000000001</c:v>
                </c:pt>
                <c:pt idx="150">
                  <c:v>0.14000000000000001</c:v>
                </c:pt>
                <c:pt idx="151">
                  <c:v>0.14000000000000001</c:v>
                </c:pt>
                <c:pt idx="152">
                  <c:v>0.14000000000000001</c:v>
                </c:pt>
                <c:pt idx="153">
                  <c:v>0.14000000000000001</c:v>
                </c:pt>
                <c:pt idx="154">
                  <c:v>0.14000000000000001</c:v>
                </c:pt>
                <c:pt idx="155">
                  <c:v>0.13900000000000001</c:v>
                </c:pt>
                <c:pt idx="156">
                  <c:v>0.13900000000000001</c:v>
                </c:pt>
                <c:pt idx="157">
                  <c:v>0.13900000000000001</c:v>
                </c:pt>
                <c:pt idx="158">
                  <c:v>0.13900000000000001</c:v>
                </c:pt>
                <c:pt idx="159">
                  <c:v>0.13900000000000001</c:v>
                </c:pt>
                <c:pt idx="160">
                  <c:v>0.13900000000000001</c:v>
                </c:pt>
                <c:pt idx="161">
                  <c:v>0.13900000000000001</c:v>
                </c:pt>
                <c:pt idx="162">
                  <c:v>0.13900000000000001</c:v>
                </c:pt>
                <c:pt idx="163">
                  <c:v>0.13900000000000001</c:v>
                </c:pt>
                <c:pt idx="164">
                  <c:v>0.13900000000000001</c:v>
                </c:pt>
                <c:pt idx="165">
                  <c:v>0.13800000000000001</c:v>
                </c:pt>
                <c:pt idx="166">
                  <c:v>0.13800000000000001</c:v>
                </c:pt>
                <c:pt idx="167">
                  <c:v>0.13800000000000001</c:v>
                </c:pt>
                <c:pt idx="168">
                  <c:v>0.13800000000000001</c:v>
                </c:pt>
                <c:pt idx="169">
                  <c:v>0.13800000000000001</c:v>
                </c:pt>
                <c:pt idx="170">
                  <c:v>0.13800000000000001</c:v>
                </c:pt>
                <c:pt idx="171">
                  <c:v>0.13800000000000001</c:v>
                </c:pt>
                <c:pt idx="172">
                  <c:v>0.13800000000000001</c:v>
                </c:pt>
                <c:pt idx="173">
                  <c:v>0.13800000000000001</c:v>
                </c:pt>
                <c:pt idx="174">
                  <c:v>0.13800000000000001</c:v>
                </c:pt>
                <c:pt idx="175">
                  <c:v>0.13800000000000001</c:v>
                </c:pt>
                <c:pt idx="176">
                  <c:v>0.13800000000000001</c:v>
                </c:pt>
                <c:pt idx="177">
                  <c:v>0.13700000000000001</c:v>
                </c:pt>
                <c:pt idx="178">
                  <c:v>0.13700000000000001</c:v>
                </c:pt>
                <c:pt idx="179">
                  <c:v>0.13700000000000001</c:v>
                </c:pt>
                <c:pt idx="180">
                  <c:v>0.13700000000000001</c:v>
                </c:pt>
                <c:pt idx="181">
                  <c:v>0.13700000000000001</c:v>
                </c:pt>
                <c:pt idx="182">
                  <c:v>0.13700000000000001</c:v>
                </c:pt>
                <c:pt idx="183">
                  <c:v>0.13700000000000001</c:v>
                </c:pt>
                <c:pt idx="184">
                  <c:v>0.13700000000000001</c:v>
                </c:pt>
                <c:pt idx="185">
                  <c:v>0.13700000000000001</c:v>
                </c:pt>
                <c:pt idx="186">
                  <c:v>0.13700000000000001</c:v>
                </c:pt>
                <c:pt idx="187">
                  <c:v>0.13700000000000001</c:v>
                </c:pt>
                <c:pt idx="188">
                  <c:v>0.13700000000000001</c:v>
                </c:pt>
                <c:pt idx="189">
                  <c:v>0.13700000000000001</c:v>
                </c:pt>
                <c:pt idx="190">
                  <c:v>0.13700000000000001</c:v>
                </c:pt>
                <c:pt idx="191">
                  <c:v>0.13700000000000001</c:v>
                </c:pt>
                <c:pt idx="192">
                  <c:v>0.13700000000000001</c:v>
                </c:pt>
                <c:pt idx="193">
                  <c:v>0.13700000000000001</c:v>
                </c:pt>
                <c:pt idx="194">
                  <c:v>0.13700000000000001</c:v>
                </c:pt>
                <c:pt idx="195">
                  <c:v>0.13600000000000001</c:v>
                </c:pt>
                <c:pt idx="196">
                  <c:v>0.13600000000000001</c:v>
                </c:pt>
                <c:pt idx="197">
                  <c:v>0.13600000000000001</c:v>
                </c:pt>
                <c:pt idx="198">
                  <c:v>0.13600000000000001</c:v>
                </c:pt>
                <c:pt idx="199">
                  <c:v>0.13600000000000001</c:v>
                </c:pt>
                <c:pt idx="200">
                  <c:v>0.13600000000000001</c:v>
                </c:pt>
                <c:pt idx="201">
                  <c:v>0.13600000000000001</c:v>
                </c:pt>
                <c:pt idx="202">
                  <c:v>0.13600000000000001</c:v>
                </c:pt>
                <c:pt idx="203">
                  <c:v>0.13600000000000001</c:v>
                </c:pt>
                <c:pt idx="204">
                  <c:v>0.13600000000000001</c:v>
                </c:pt>
                <c:pt idx="205">
                  <c:v>0.13600000000000001</c:v>
                </c:pt>
                <c:pt idx="206">
                  <c:v>0.13600000000000001</c:v>
                </c:pt>
                <c:pt idx="207">
                  <c:v>0.13600000000000001</c:v>
                </c:pt>
                <c:pt idx="208">
                  <c:v>0.13600000000000001</c:v>
                </c:pt>
                <c:pt idx="209">
                  <c:v>0.13600000000000001</c:v>
                </c:pt>
                <c:pt idx="210">
                  <c:v>0.13600000000000001</c:v>
                </c:pt>
                <c:pt idx="211">
                  <c:v>0.13600000000000001</c:v>
                </c:pt>
                <c:pt idx="212">
                  <c:v>0.13600000000000001</c:v>
                </c:pt>
                <c:pt idx="213">
                  <c:v>0.13500000000000001</c:v>
                </c:pt>
                <c:pt idx="214">
                  <c:v>0.13600000000000001</c:v>
                </c:pt>
                <c:pt idx="215">
                  <c:v>0.13600000000000001</c:v>
                </c:pt>
                <c:pt idx="216">
                  <c:v>0.13600000000000001</c:v>
                </c:pt>
                <c:pt idx="217">
                  <c:v>0.13600000000000001</c:v>
                </c:pt>
                <c:pt idx="218">
                  <c:v>0.13600000000000001</c:v>
                </c:pt>
                <c:pt idx="219">
                  <c:v>0.13500000000000001</c:v>
                </c:pt>
                <c:pt idx="220">
                  <c:v>0.13500000000000001</c:v>
                </c:pt>
                <c:pt idx="221">
                  <c:v>0.13500000000000001</c:v>
                </c:pt>
                <c:pt idx="222">
                  <c:v>0.13500000000000001</c:v>
                </c:pt>
                <c:pt idx="223">
                  <c:v>0.13500000000000001</c:v>
                </c:pt>
                <c:pt idx="224">
                  <c:v>0.13500000000000001</c:v>
                </c:pt>
                <c:pt idx="225">
                  <c:v>0.13500000000000001</c:v>
                </c:pt>
                <c:pt idx="226">
                  <c:v>0.13500000000000001</c:v>
                </c:pt>
                <c:pt idx="227">
                  <c:v>0.13500000000000001</c:v>
                </c:pt>
                <c:pt idx="228">
                  <c:v>0.13500000000000001</c:v>
                </c:pt>
                <c:pt idx="229">
                  <c:v>0.13500000000000001</c:v>
                </c:pt>
                <c:pt idx="230">
                  <c:v>0.13500000000000001</c:v>
                </c:pt>
                <c:pt idx="231">
                  <c:v>0.13500000000000001</c:v>
                </c:pt>
                <c:pt idx="232">
                  <c:v>0.13500000000000001</c:v>
                </c:pt>
                <c:pt idx="233">
                  <c:v>0.13500000000000001</c:v>
                </c:pt>
                <c:pt idx="234">
                  <c:v>0.13500000000000001</c:v>
                </c:pt>
                <c:pt idx="235">
                  <c:v>0.13500000000000001</c:v>
                </c:pt>
                <c:pt idx="236">
                  <c:v>0.13500000000000001</c:v>
                </c:pt>
                <c:pt idx="237">
                  <c:v>0.13500000000000001</c:v>
                </c:pt>
                <c:pt idx="238">
                  <c:v>0.13500000000000001</c:v>
                </c:pt>
                <c:pt idx="239">
                  <c:v>0.13500000000000001</c:v>
                </c:pt>
                <c:pt idx="240">
                  <c:v>0.13500000000000001</c:v>
                </c:pt>
                <c:pt idx="241">
                  <c:v>0.13500000000000001</c:v>
                </c:pt>
                <c:pt idx="242">
                  <c:v>0.13500000000000001</c:v>
                </c:pt>
                <c:pt idx="243">
                  <c:v>0.13500000000000001</c:v>
                </c:pt>
                <c:pt idx="244">
                  <c:v>0.13500000000000001</c:v>
                </c:pt>
                <c:pt idx="245">
                  <c:v>0.13500000000000001</c:v>
                </c:pt>
                <c:pt idx="246">
                  <c:v>0.13500000000000001</c:v>
                </c:pt>
                <c:pt idx="247">
                  <c:v>0.13500000000000001</c:v>
                </c:pt>
                <c:pt idx="248">
                  <c:v>0.13500000000000001</c:v>
                </c:pt>
                <c:pt idx="249">
                  <c:v>0.13500000000000001</c:v>
                </c:pt>
                <c:pt idx="250">
                  <c:v>0.13500000000000001</c:v>
                </c:pt>
                <c:pt idx="251">
                  <c:v>0.13500000000000001</c:v>
                </c:pt>
                <c:pt idx="252">
                  <c:v>0.13500000000000001</c:v>
                </c:pt>
                <c:pt idx="253">
                  <c:v>0.13500000000000001</c:v>
                </c:pt>
                <c:pt idx="254">
                  <c:v>0.13500000000000001</c:v>
                </c:pt>
                <c:pt idx="255">
                  <c:v>0.13500000000000001</c:v>
                </c:pt>
                <c:pt idx="256">
                  <c:v>0.13500000000000001</c:v>
                </c:pt>
                <c:pt idx="257">
                  <c:v>0.13500000000000001</c:v>
                </c:pt>
                <c:pt idx="258">
                  <c:v>0.13500000000000001</c:v>
                </c:pt>
                <c:pt idx="259">
                  <c:v>0.13500000000000001</c:v>
                </c:pt>
                <c:pt idx="260">
                  <c:v>0.13500000000000001</c:v>
                </c:pt>
                <c:pt idx="261">
                  <c:v>0.13500000000000001</c:v>
                </c:pt>
                <c:pt idx="262">
                  <c:v>0.13500000000000001</c:v>
                </c:pt>
                <c:pt idx="263">
                  <c:v>0.13500000000000001</c:v>
                </c:pt>
                <c:pt idx="264">
                  <c:v>0.13500000000000001</c:v>
                </c:pt>
                <c:pt idx="265">
                  <c:v>0.13400000000000001</c:v>
                </c:pt>
                <c:pt idx="266">
                  <c:v>0.13400000000000001</c:v>
                </c:pt>
                <c:pt idx="267">
                  <c:v>0.13400000000000001</c:v>
                </c:pt>
                <c:pt idx="268">
                  <c:v>0.13400000000000001</c:v>
                </c:pt>
                <c:pt idx="269">
                  <c:v>0.13400000000000001</c:v>
                </c:pt>
                <c:pt idx="270">
                  <c:v>0.13400000000000001</c:v>
                </c:pt>
                <c:pt idx="271">
                  <c:v>0.13400000000000001</c:v>
                </c:pt>
                <c:pt idx="272">
                  <c:v>0.13400000000000001</c:v>
                </c:pt>
                <c:pt idx="273">
                  <c:v>0.13400000000000001</c:v>
                </c:pt>
                <c:pt idx="274">
                  <c:v>0.13400000000000001</c:v>
                </c:pt>
                <c:pt idx="275">
                  <c:v>0.13400000000000001</c:v>
                </c:pt>
              </c:numCache>
            </c:numRef>
          </c:yVal>
          <c:smooth val="0"/>
          <c:extLst>
            <c:ext xmlns:c16="http://schemas.microsoft.com/office/drawing/2014/chart" uri="{C3380CC4-5D6E-409C-BE32-E72D297353CC}">
              <c16:uniqueId val="{00000000-1A03-4774-81AE-61A047F24A11}"/>
            </c:ext>
          </c:extLst>
        </c:ser>
        <c:ser>
          <c:idx val="0"/>
          <c:order val="1"/>
          <c:tx>
            <c:v>Orange Liquid</c:v>
          </c:tx>
          <c:spPr>
            <a:ln w="12700">
              <a:solidFill>
                <a:schemeClr val="accent6">
                  <a:lumMod val="50000"/>
                </a:schemeClr>
              </a:solidFill>
              <a:prstDash val="solid"/>
            </a:ln>
          </c:spPr>
          <c:marker>
            <c:symbol val="diamond"/>
            <c:size val="5"/>
            <c:spPr>
              <a:solidFill>
                <a:schemeClr val="accent6">
                  <a:lumMod val="50000"/>
                </a:schemeClr>
              </a:solidFill>
              <a:ln cap="sq">
                <a:solidFill>
                  <a:schemeClr val="accent6">
                    <a:lumMod val="75000"/>
                  </a:schemeClr>
                </a:solidFill>
                <a:prstDash val="solid"/>
              </a:ln>
            </c:spPr>
          </c:marker>
          <c:xVal>
            <c:numRef>
              <c:f>'Orange Liquid'!$F$9:$F$94</c:f>
              <c:numCache>
                <c:formatCode>0.00</c:formatCode>
                <c:ptCount val="86"/>
                <c:pt idx="0">
                  <c:v>-23.48</c:v>
                </c:pt>
                <c:pt idx="1">
                  <c:v>-23.48</c:v>
                </c:pt>
                <c:pt idx="2">
                  <c:v>-23.45</c:v>
                </c:pt>
                <c:pt idx="3">
                  <c:v>-23.41</c:v>
                </c:pt>
                <c:pt idx="4">
                  <c:v>-23.38</c:v>
                </c:pt>
                <c:pt idx="5">
                  <c:v>-23.34</c:v>
                </c:pt>
                <c:pt idx="6">
                  <c:v>-23.32</c:v>
                </c:pt>
                <c:pt idx="7">
                  <c:v>-23.27</c:v>
                </c:pt>
                <c:pt idx="8">
                  <c:v>-23.27</c:v>
                </c:pt>
                <c:pt idx="9">
                  <c:v>-23.28</c:v>
                </c:pt>
                <c:pt idx="10">
                  <c:v>-20.74</c:v>
                </c:pt>
                <c:pt idx="11">
                  <c:v>-18.93</c:v>
                </c:pt>
                <c:pt idx="12">
                  <c:v>-18.73</c:v>
                </c:pt>
                <c:pt idx="13">
                  <c:v>-18.68</c:v>
                </c:pt>
                <c:pt idx="14">
                  <c:v>-18.68</c:v>
                </c:pt>
                <c:pt idx="15">
                  <c:v>-18.66</c:v>
                </c:pt>
                <c:pt idx="16">
                  <c:v>-15.73</c:v>
                </c:pt>
                <c:pt idx="17">
                  <c:v>-13.58</c:v>
                </c:pt>
                <c:pt idx="18">
                  <c:v>-13.34</c:v>
                </c:pt>
                <c:pt idx="19">
                  <c:v>-13.29</c:v>
                </c:pt>
                <c:pt idx="20">
                  <c:v>-13.25</c:v>
                </c:pt>
                <c:pt idx="21">
                  <c:v>-13.21</c:v>
                </c:pt>
                <c:pt idx="22">
                  <c:v>-10.45</c:v>
                </c:pt>
                <c:pt idx="23">
                  <c:v>-8.34</c:v>
                </c:pt>
                <c:pt idx="24">
                  <c:v>-8.02</c:v>
                </c:pt>
                <c:pt idx="25">
                  <c:v>-7.9</c:v>
                </c:pt>
                <c:pt idx="26">
                  <c:v>-7.8</c:v>
                </c:pt>
                <c:pt idx="27">
                  <c:v>-7.71</c:v>
                </c:pt>
                <c:pt idx="28">
                  <c:v>-5.01</c:v>
                </c:pt>
                <c:pt idx="29">
                  <c:v>-2.91</c:v>
                </c:pt>
                <c:pt idx="30">
                  <c:v>-2.62</c:v>
                </c:pt>
                <c:pt idx="31">
                  <c:v>-2.5499999999999998</c:v>
                </c:pt>
                <c:pt idx="32">
                  <c:v>-2.5299999999999998</c:v>
                </c:pt>
                <c:pt idx="33">
                  <c:v>-2.44</c:v>
                </c:pt>
                <c:pt idx="34">
                  <c:v>0.06</c:v>
                </c:pt>
                <c:pt idx="35">
                  <c:v>1.98</c:v>
                </c:pt>
                <c:pt idx="36">
                  <c:v>2.2799999999999998</c:v>
                </c:pt>
                <c:pt idx="37">
                  <c:v>2.34</c:v>
                </c:pt>
                <c:pt idx="38">
                  <c:v>2.2999999999999998</c:v>
                </c:pt>
                <c:pt idx="39">
                  <c:v>2.3199999999999998</c:v>
                </c:pt>
                <c:pt idx="40">
                  <c:v>4.6500000000000004</c:v>
                </c:pt>
                <c:pt idx="41">
                  <c:v>6.86</c:v>
                </c:pt>
                <c:pt idx="42">
                  <c:v>7.16</c:v>
                </c:pt>
                <c:pt idx="43">
                  <c:v>7.24</c:v>
                </c:pt>
                <c:pt idx="44">
                  <c:v>7.21</c:v>
                </c:pt>
                <c:pt idx="45">
                  <c:v>7.28</c:v>
                </c:pt>
                <c:pt idx="46">
                  <c:v>9.43</c:v>
                </c:pt>
                <c:pt idx="47">
                  <c:v>11.7</c:v>
                </c:pt>
                <c:pt idx="48">
                  <c:v>12.18</c:v>
                </c:pt>
                <c:pt idx="49">
                  <c:v>12.34</c:v>
                </c:pt>
                <c:pt idx="50">
                  <c:v>12.43</c:v>
                </c:pt>
                <c:pt idx="51">
                  <c:v>12.47</c:v>
                </c:pt>
                <c:pt idx="52">
                  <c:v>14.24</c:v>
                </c:pt>
                <c:pt idx="53">
                  <c:v>16.25</c:v>
                </c:pt>
                <c:pt idx="54">
                  <c:v>16.79</c:v>
                </c:pt>
                <c:pt idx="55">
                  <c:v>17.03</c:v>
                </c:pt>
                <c:pt idx="56">
                  <c:v>17.170000000000002</c:v>
                </c:pt>
                <c:pt idx="57">
                  <c:v>17.27</c:v>
                </c:pt>
                <c:pt idx="58">
                  <c:v>17.34</c:v>
                </c:pt>
                <c:pt idx="59">
                  <c:v>17.440000000000001</c:v>
                </c:pt>
                <c:pt idx="60">
                  <c:v>17.55</c:v>
                </c:pt>
                <c:pt idx="61">
                  <c:v>17.63</c:v>
                </c:pt>
                <c:pt idx="62">
                  <c:v>17.690000000000001</c:v>
                </c:pt>
                <c:pt idx="63">
                  <c:v>17.760000000000002</c:v>
                </c:pt>
                <c:pt idx="64">
                  <c:v>17.82</c:v>
                </c:pt>
                <c:pt idx="65">
                  <c:v>19.52</c:v>
                </c:pt>
                <c:pt idx="66">
                  <c:v>23.11</c:v>
                </c:pt>
                <c:pt idx="67">
                  <c:v>25.21</c:v>
                </c:pt>
                <c:pt idx="68">
                  <c:v>27.04</c:v>
                </c:pt>
                <c:pt idx="69">
                  <c:v>27.93</c:v>
                </c:pt>
                <c:pt idx="70">
                  <c:v>30.12</c:v>
                </c:pt>
                <c:pt idx="71">
                  <c:v>32.65</c:v>
                </c:pt>
                <c:pt idx="72">
                  <c:v>33.21</c:v>
                </c:pt>
                <c:pt idx="73">
                  <c:v>33.35</c:v>
                </c:pt>
                <c:pt idx="74">
                  <c:v>35.36</c:v>
                </c:pt>
                <c:pt idx="75">
                  <c:v>37.9</c:v>
                </c:pt>
                <c:pt idx="76">
                  <c:v>38.47</c:v>
                </c:pt>
                <c:pt idx="77">
                  <c:v>38.57</c:v>
                </c:pt>
                <c:pt idx="78">
                  <c:v>38.61</c:v>
                </c:pt>
                <c:pt idx="79">
                  <c:v>38.67</c:v>
                </c:pt>
                <c:pt idx="80">
                  <c:v>40.659999999999997</c:v>
                </c:pt>
                <c:pt idx="81">
                  <c:v>43.16</c:v>
                </c:pt>
                <c:pt idx="82">
                  <c:v>43.73</c:v>
                </c:pt>
                <c:pt idx="83">
                  <c:v>43.82</c:v>
                </c:pt>
                <c:pt idx="84">
                  <c:v>43.83</c:v>
                </c:pt>
                <c:pt idx="85">
                  <c:v>43.86</c:v>
                </c:pt>
              </c:numCache>
            </c:numRef>
          </c:xVal>
          <c:yVal>
            <c:numRef>
              <c:f>'Orange Liquid'!$C$9:$C$94</c:f>
              <c:numCache>
                <c:formatCode>0.000</c:formatCode>
                <c:ptCount val="86"/>
                <c:pt idx="0">
                  <c:v>0.14499999999999999</c:v>
                </c:pt>
                <c:pt idx="1">
                  <c:v>0.14499999999999999</c:v>
                </c:pt>
                <c:pt idx="2">
                  <c:v>0.14499999999999999</c:v>
                </c:pt>
                <c:pt idx="3">
                  <c:v>0.14499999999999999</c:v>
                </c:pt>
                <c:pt idx="4">
                  <c:v>0.14499999999999999</c:v>
                </c:pt>
                <c:pt idx="5">
                  <c:v>0.14399999999999999</c:v>
                </c:pt>
                <c:pt idx="6">
                  <c:v>0.14399999999999999</c:v>
                </c:pt>
                <c:pt idx="7">
                  <c:v>0.14499999999999999</c:v>
                </c:pt>
                <c:pt idx="8">
                  <c:v>0.14499999999999999</c:v>
                </c:pt>
                <c:pt idx="9">
                  <c:v>0.14499999999999999</c:v>
                </c:pt>
                <c:pt idx="10">
                  <c:v>0.14299999999999999</c:v>
                </c:pt>
                <c:pt idx="11">
                  <c:v>0.14499999999999999</c:v>
                </c:pt>
                <c:pt idx="12">
                  <c:v>0.14499999999999999</c:v>
                </c:pt>
                <c:pt idx="13">
                  <c:v>0.14499999999999999</c:v>
                </c:pt>
                <c:pt idx="14">
                  <c:v>0.14499999999999999</c:v>
                </c:pt>
                <c:pt idx="15">
                  <c:v>0.14499999999999999</c:v>
                </c:pt>
                <c:pt idx="16">
                  <c:v>0.14299999999999999</c:v>
                </c:pt>
                <c:pt idx="17">
                  <c:v>0.14499999999999999</c:v>
                </c:pt>
                <c:pt idx="18">
                  <c:v>0.14399999999999999</c:v>
                </c:pt>
                <c:pt idx="19">
                  <c:v>0.14399999999999999</c:v>
                </c:pt>
                <c:pt idx="20">
                  <c:v>0.14499999999999999</c:v>
                </c:pt>
                <c:pt idx="21">
                  <c:v>0.14499999999999999</c:v>
                </c:pt>
                <c:pt idx="22">
                  <c:v>0.14299999999999999</c:v>
                </c:pt>
                <c:pt idx="23">
                  <c:v>0.14399999999999999</c:v>
                </c:pt>
                <c:pt idx="24">
                  <c:v>0.14499999999999999</c:v>
                </c:pt>
                <c:pt idx="25">
                  <c:v>0.14399999999999999</c:v>
                </c:pt>
                <c:pt idx="26">
                  <c:v>0.14399999999999999</c:v>
                </c:pt>
                <c:pt idx="27">
                  <c:v>0.14499999999999999</c:v>
                </c:pt>
                <c:pt idx="28">
                  <c:v>0.14399999999999999</c:v>
                </c:pt>
                <c:pt idx="29">
                  <c:v>0.14599999999999999</c:v>
                </c:pt>
                <c:pt idx="30">
                  <c:v>0.14599999999999999</c:v>
                </c:pt>
                <c:pt idx="31">
                  <c:v>0.14499999999999999</c:v>
                </c:pt>
                <c:pt idx="32">
                  <c:v>0.14499999999999999</c:v>
                </c:pt>
                <c:pt idx="33">
                  <c:v>0.14499999999999999</c:v>
                </c:pt>
                <c:pt idx="34">
                  <c:v>0.14099999999999999</c:v>
                </c:pt>
                <c:pt idx="35">
                  <c:v>0.14499999999999999</c:v>
                </c:pt>
                <c:pt idx="36">
                  <c:v>0.14499999999999999</c:v>
                </c:pt>
                <c:pt idx="37">
                  <c:v>0.14499999999999999</c:v>
                </c:pt>
                <c:pt idx="38">
                  <c:v>0.14599999999999999</c:v>
                </c:pt>
                <c:pt idx="39">
                  <c:v>0.14599999999999999</c:v>
                </c:pt>
                <c:pt idx="40">
                  <c:v>0.14499999999999999</c:v>
                </c:pt>
                <c:pt idx="41">
                  <c:v>0.14699999999999999</c:v>
                </c:pt>
                <c:pt idx="42">
                  <c:v>0.14799999999999999</c:v>
                </c:pt>
                <c:pt idx="43">
                  <c:v>0.14799999999999999</c:v>
                </c:pt>
                <c:pt idx="44">
                  <c:v>0.14899999999999999</c:v>
                </c:pt>
                <c:pt idx="45">
                  <c:v>0.15</c:v>
                </c:pt>
                <c:pt idx="46">
                  <c:v>0.151</c:v>
                </c:pt>
                <c:pt idx="47">
                  <c:v>0.151</c:v>
                </c:pt>
                <c:pt idx="48">
                  <c:v>0.153</c:v>
                </c:pt>
                <c:pt idx="49">
                  <c:v>0.153</c:v>
                </c:pt>
                <c:pt idx="50">
                  <c:v>0.153</c:v>
                </c:pt>
                <c:pt idx="51">
                  <c:v>0.153</c:v>
                </c:pt>
                <c:pt idx="52">
                  <c:v>0.16600000000000001</c:v>
                </c:pt>
                <c:pt idx="53">
                  <c:v>0.219</c:v>
                </c:pt>
                <c:pt idx="54">
                  <c:v>0.28100000000000003</c:v>
                </c:pt>
                <c:pt idx="55">
                  <c:v>0.33800000000000002</c:v>
                </c:pt>
                <c:pt idx="56">
                  <c:v>0.39200000000000002</c:v>
                </c:pt>
                <c:pt idx="57">
                  <c:v>0.433</c:v>
                </c:pt>
                <c:pt idx="58">
                  <c:v>0.48099999999999998</c:v>
                </c:pt>
                <c:pt idx="59">
                  <c:v>0.54900000000000004</c:v>
                </c:pt>
                <c:pt idx="60">
                  <c:v>0.63800000000000001</c:v>
                </c:pt>
                <c:pt idx="61">
                  <c:v>0.71599999999999997</c:v>
                </c:pt>
                <c:pt idx="62">
                  <c:v>0.82599999999999996</c:v>
                </c:pt>
                <c:pt idx="63">
                  <c:v>0.83699999999999997</c:v>
                </c:pt>
                <c:pt idx="64">
                  <c:v>0.875</c:v>
                </c:pt>
                <c:pt idx="65">
                  <c:v>0.317</c:v>
                </c:pt>
                <c:pt idx="66">
                  <c:v>0.245</c:v>
                </c:pt>
                <c:pt idx="67">
                  <c:v>0.23</c:v>
                </c:pt>
                <c:pt idx="68">
                  <c:v>0.19800000000000001</c:v>
                </c:pt>
                <c:pt idx="69">
                  <c:v>0.216</c:v>
                </c:pt>
                <c:pt idx="70">
                  <c:v>0.19600000000000001</c:v>
                </c:pt>
                <c:pt idx="71">
                  <c:v>0.21</c:v>
                </c:pt>
                <c:pt idx="72">
                  <c:v>0.23</c:v>
                </c:pt>
                <c:pt idx="73">
                  <c:v>0.23899999999999999</c:v>
                </c:pt>
                <c:pt idx="74">
                  <c:v>0.2</c:v>
                </c:pt>
                <c:pt idx="75">
                  <c:v>0.216</c:v>
                </c:pt>
                <c:pt idx="76">
                  <c:v>0.23499999999999999</c:v>
                </c:pt>
                <c:pt idx="77">
                  <c:v>0.24299999999999999</c:v>
                </c:pt>
                <c:pt idx="78">
                  <c:v>0.24</c:v>
                </c:pt>
                <c:pt idx="79">
                  <c:v>0.24099999999999999</c:v>
                </c:pt>
                <c:pt idx="80">
                  <c:v>0.20300000000000001</c:v>
                </c:pt>
                <c:pt idx="81">
                  <c:v>0.223</c:v>
                </c:pt>
                <c:pt idx="82">
                  <c:v>0.24</c:v>
                </c:pt>
                <c:pt idx="83">
                  <c:v>0.251</c:v>
                </c:pt>
                <c:pt idx="84">
                  <c:v>0.252</c:v>
                </c:pt>
                <c:pt idx="85">
                  <c:v>0.248</c:v>
                </c:pt>
              </c:numCache>
            </c:numRef>
          </c:yVal>
          <c:smooth val="0"/>
          <c:extLst>
            <c:ext xmlns:c16="http://schemas.microsoft.com/office/drawing/2014/chart" uri="{C3380CC4-5D6E-409C-BE32-E72D297353CC}">
              <c16:uniqueId val="{00000001-1A03-4774-81AE-61A047F24A11}"/>
            </c:ext>
          </c:extLst>
        </c:ser>
        <c:dLbls>
          <c:showLegendKey val="0"/>
          <c:showVal val="0"/>
          <c:showCatName val="0"/>
          <c:showSerName val="0"/>
          <c:showPercent val="0"/>
          <c:showBubbleSize val="0"/>
        </c:dLbls>
        <c:axId val="317935168"/>
        <c:axId val="1"/>
      </c:scatterChart>
      <c:valAx>
        <c:axId val="317935168"/>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a:t>Temperature (C)</a:t>
                </a:r>
              </a:p>
            </c:rich>
          </c:tx>
          <c:layout>
            <c:manualLayout>
              <c:xMode val="edge"/>
              <c:yMode val="edge"/>
              <c:x val="0.46144884342728187"/>
              <c:y val="0.92354124748490951"/>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
        <c:crosses val="autoZero"/>
        <c:crossBetween val="midCat"/>
      </c:valAx>
      <c:valAx>
        <c:axId val="1"/>
        <c:scaling>
          <c:orientation val="minMax"/>
        </c:scaling>
        <c:delete val="0"/>
        <c:axPos val="l"/>
        <c:title>
          <c:tx>
            <c:rich>
              <a:bodyPr/>
              <a:lstStyle/>
              <a:p>
                <a:pPr>
                  <a:defRPr sz="1000" b="1" i="0" u="none" strike="noStrike" baseline="0">
                    <a:solidFill>
                      <a:srgbClr val="000000"/>
                    </a:solidFill>
                    <a:latin typeface="Arial"/>
                    <a:ea typeface="Arial"/>
                    <a:cs typeface="Arial"/>
                  </a:defRPr>
                </a:pPr>
                <a:r>
                  <a:rPr lang="en-US"/>
                  <a:t>Thermal Conductivity (W/mK)</a:t>
                </a:r>
              </a:p>
            </c:rich>
          </c:tx>
          <c:layout>
            <c:manualLayout>
              <c:xMode val="edge"/>
              <c:yMode val="edge"/>
              <c:x val="1.8691588785046728E-2"/>
              <c:y val="0.26760563380281688"/>
            </c:manualLayout>
          </c:layout>
          <c:overlay val="0"/>
          <c:spPr>
            <a:noFill/>
            <a:ln w="25400">
              <a:noFill/>
            </a:ln>
          </c:spPr>
        </c:title>
        <c:numFmt formatCode="0.0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17935168"/>
        <c:crossesAt val="-30"/>
        <c:crossBetween val="midCat"/>
      </c:valAx>
      <c:spPr>
        <a:noFill/>
        <a:ln w="3175">
          <a:solidFill>
            <a:srgbClr val="000000"/>
          </a:solidFill>
          <a:prstDash val="solid"/>
        </a:ln>
      </c:spPr>
    </c:plotArea>
    <c:legend>
      <c:legendPos val="r"/>
      <c:layout>
        <c:manualLayout>
          <c:xMode val="edge"/>
          <c:yMode val="edge"/>
          <c:x val="0.75584161208820855"/>
          <c:y val="9.0543259557344061E-2"/>
          <c:w val="0.17640199180709892"/>
          <c:h val="0.12877263581488935"/>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chemeClr val="tx1"/>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32ED25-383A-40A9-BB1F-9C03AAC7B1B1}"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3ABD0-F6ED-411C-A563-6CA980252B1F}" type="slidenum">
              <a:rPr lang="en-US" smtClean="0"/>
              <a:t>‹#›</a:t>
            </a:fld>
            <a:endParaRPr lang="en-US"/>
          </a:p>
        </p:txBody>
      </p:sp>
    </p:spTree>
    <p:extLst>
      <p:ext uri="{BB962C8B-B14F-4D97-AF65-F5344CB8AC3E}">
        <p14:creationId xmlns:p14="http://schemas.microsoft.com/office/powerpoint/2010/main" val="1532802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TECP probe was developed by Decagon in conjunction with Jet Propulsion Laboratories, in California. Our sensors were mounted on a long arm scoop that collected samples of Martian regolith. As the arm reached out for samples the sensor was stuck into the surface to take measurements before that sample area was collected by the scoop.  The main purpose of the sensor was to measure the thermal and electrical properties of the martial regolith to infer liquid water content, ice content, and pore size distribution.  The probe also contained a wind speed sensor and humidity sensor.  All of these parts worked correctly and thermal data of the regolith was collected.  </a:t>
            </a:r>
          </a:p>
        </p:txBody>
      </p:sp>
      <p:sp>
        <p:nvSpPr>
          <p:cNvPr id="4" name="Slide Number Placeholder 3"/>
          <p:cNvSpPr>
            <a:spLocks noGrp="1"/>
          </p:cNvSpPr>
          <p:nvPr>
            <p:ph type="sldNum" sz="quarter" idx="10"/>
          </p:nvPr>
        </p:nvSpPr>
        <p:spPr/>
        <p:txBody>
          <a:bodyPr/>
          <a:lstStyle/>
          <a:p>
            <a:fld id="{45E3ABD0-F6ED-411C-A563-6CA980252B1F}" type="slidenum">
              <a:rPr lang="en-US" smtClean="0"/>
              <a:t>4</a:t>
            </a:fld>
            <a:endParaRPr lang="en-US"/>
          </a:p>
        </p:txBody>
      </p:sp>
    </p:spTree>
    <p:extLst>
      <p:ext uri="{BB962C8B-B14F-4D97-AF65-F5344CB8AC3E}">
        <p14:creationId xmlns:p14="http://schemas.microsoft.com/office/powerpoint/2010/main" val="2935736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put heat into the needle and only look at that heat being applied the slope is straight and directly proportional to the samples resistivity.  </a:t>
            </a:r>
          </a:p>
          <a:p>
            <a:endParaRPr lang="en-US" dirty="0"/>
          </a:p>
          <a:p>
            <a:r>
              <a:rPr lang="en-US" dirty="0"/>
              <a:t>Typically those are simplified and we plot the temp against the log of time. Resistivity is directly proportional to the slope of the line.</a:t>
            </a:r>
          </a:p>
        </p:txBody>
      </p:sp>
      <p:sp>
        <p:nvSpPr>
          <p:cNvPr id="4" name="Slide Number Placeholder 3"/>
          <p:cNvSpPr>
            <a:spLocks noGrp="1"/>
          </p:cNvSpPr>
          <p:nvPr>
            <p:ph type="sldNum" sz="quarter" idx="10"/>
          </p:nvPr>
        </p:nvSpPr>
        <p:spPr/>
        <p:txBody>
          <a:bodyPr/>
          <a:lstStyle/>
          <a:p>
            <a:fld id="{45E3ABD0-F6ED-411C-A563-6CA980252B1F}" type="slidenum">
              <a:rPr lang="en-US" smtClean="0"/>
              <a:t>13</a:t>
            </a:fld>
            <a:endParaRPr lang="en-US"/>
          </a:p>
        </p:txBody>
      </p:sp>
    </p:spTree>
    <p:extLst>
      <p:ext uri="{BB962C8B-B14F-4D97-AF65-F5344CB8AC3E}">
        <p14:creationId xmlns:p14="http://schemas.microsoft.com/office/powerpoint/2010/main" val="4193791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time is in the denominator the bigger </a:t>
            </a:r>
            <a:r>
              <a:rPr lang="en-US" i="1" dirty="0"/>
              <a:t>t </a:t>
            </a:r>
            <a:r>
              <a:rPr lang="en-US" i="0" dirty="0"/>
              <a:t>(time)</a:t>
            </a:r>
            <a:r>
              <a:rPr lang="en-US" dirty="0"/>
              <a:t> gets the smaller </a:t>
            </a:r>
            <a:r>
              <a:rPr lang="en-US" i="1" dirty="0"/>
              <a:t>a </a:t>
            </a:r>
            <a:r>
              <a:rPr lang="en-US" i="0" dirty="0"/>
              <a:t>(__) gets.  Over time </a:t>
            </a:r>
            <a:r>
              <a:rPr lang="en-US" i="1" dirty="0"/>
              <a:t>a</a:t>
            </a:r>
            <a:r>
              <a:rPr lang="en-US" i="0" dirty="0"/>
              <a:t> gets smaller and smaller and can eventually be ignored.  At this point only the first two terms of this equation need to be considered.</a:t>
            </a:r>
            <a:endParaRPr lang="en-US" dirty="0"/>
          </a:p>
        </p:txBody>
      </p:sp>
      <p:sp>
        <p:nvSpPr>
          <p:cNvPr id="4" name="Slide Number Placeholder 3"/>
          <p:cNvSpPr>
            <a:spLocks noGrp="1"/>
          </p:cNvSpPr>
          <p:nvPr>
            <p:ph type="sldNum" sz="quarter" idx="10"/>
          </p:nvPr>
        </p:nvSpPr>
        <p:spPr/>
        <p:txBody>
          <a:bodyPr/>
          <a:lstStyle/>
          <a:p>
            <a:fld id="{45E3ABD0-F6ED-411C-A563-6CA980252B1F}" type="slidenum">
              <a:rPr lang="en-US" smtClean="0"/>
              <a:t>14</a:t>
            </a:fld>
            <a:endParaRPr lang="en-US"/>
          </a:p>
        </p:txBody>
      </p:sp>
    </p:spTree>
    <p:extLst>
      <p:ext uri="{BB962C8B-B14F-4D97-AF65-F5344CB8AC3E}">
        <p14:creationId xmlns:p14="http://schemas.microsoft.com/office/powerpoint/2010/main" val="681893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real data of temperature applied against the log of time, producing a straight line.</a:t>
            </a:r>
          </a:p>
        </p:txBody>
      </p:sp>
      <p:sp>
        <p:nvSpPr>
          <p:cNvPr id="4" name="Slide Number Placeholder 3"/>
          <p:cNvSpPr>
            <a:spLocks noGrp="1"/>
          </p:cNvSpPr>
          <p:nvPr>
            <p:ph type="sldNum" sz="quarter" idx="10"/>
          </p:nvPr>
        </p:nvSpPr>
        <p:spPr/>
        <p:txBody>
          <a:bodyPr/>
          <a:lstStyle/>
          <a:p>
            <a:fld id="{45E3ABD0-F6ED-411C-A563-6CA980252B1F}" type="slidenum">
              <a:rPr lang="en-US" smtClean="0"/>
              <a:t>15</a:t>
            </a:fld>
            <a:endParaRPr lang="en-US"/>
          </a:p>
        </p:txBody>
      </p:sp>
    </p:spTree>
    <p:extLst>
      <p:ext uri="{BB962C8B-B14F-4D97-AF65-F5344CB8AC3E}">
        <p14:creationId xmlns:p14="http://schemas.microsoft.com/office/powerpoint/2010/main" val="1453385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plot </a:t>
            </a:r>
            <a:r>
              <a:rPr lang="en-US" i="1" dirty="0"/>
              <a:t>log t</a:t>
            </a:r>
            <a:r>
              <a:rPr lang="en-US" i="0" dirty="0"/>
              <a:t> for the heating or plot </a:t>
            </a:r>
            <a:r>
              <a:rPr lang="en-US" i="1" dirty="0"/>
              <a:t>log t/t-t</a:t>
            </a:r>
            <a:r>
              <a:rPr lang="en-US" i="1" baseline="-25000" dirty="0"/>
              <a:t>o </a:t>
            </a:r>
            <a:r>
              <a:rPr lang="en-US" i="0" baseline="0" dirty="0"/>
              <a:t>for cooling</a:t>
            </a:r>
            <a:r>
              <a:rPr lang="en-US" i="1" baseline="0" dirty="0"/>
              <a:t>.  </a:t>
            </a:r>
            <a:r>
              <a:rPr lang="en-US" i="0" baseline="0" dirty="0"/>
              <a:t>The difference of </a:t>
            </a:r>
            <a:r>
              <a:rPr lang="en-US" i="1" baseline="0" dirty="0"/>
              <a:t>p (resistivity)=</a:t>
            </a:r>
            <a:r>
              <a:rPr lang="en-US" i="0" baseline="0" dirty="0"/>
              <a:t>153 C cm/W on the heating line and p (resistivity)= 144 C cm/W for the cooling line is a drift in the temp reading.  When we take an average of the two slopes we get the usable number.</a:t>
            </a:r>
            <a:endParaRPr lang="en-US" dirty="0"/>
          </a:p>
        </p:txBody>
      </p:sp>
      <p:sp>
        <p:nvSpPr>
          <p:cNvPr id="4" name="Slide Number Placeholder 3"/>
          <p:cNvSpPr>
            <a:spLocks noGrp="1"/>
          </p:cNvSpPr>
          <p:nvPr>
            <p:ph type="sldNum" sz="quarter" idx="10"/>
          </p:nvPr>
        </p:nvSpPr>
        <p:spPr/>
        <p:txBody>
          <a:bodyPr/>
          <a:lstStyle/>
          <a:p>
            <a:fld id="{45E3ABD0-F6ED-411C-A563-6CA980252B1F}" type="slidenum">
              <a:rPr lang="en-US" smtClean="0"/>
              <a:t>16</a:t>
            </a:fld>
            <a:endParaRPr lang="en-US"/>
          </a:p>
        </p:txBody>
      </p:sp>
    </p:spTree>
    <p:extLst>
      <p:ext uri="{BB962C8B-B14F-4D97-AF65-F5344CB8AC3E}">
        <p14:creationId xmlns:p14="http://schemas.microsoft.com/office/powerpoint/2010/main" val="3358397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3ABD0-F6ED-411C-A563-6CA980252B1F}" type="slidenum">
              <a:rPr lang="en-US" smtClean="0"/>
              <a:t>17</a:t>
            </a:fld>
            <a:endParaRPr lang="en-US"/>
          </a:p>
        </p:txBody>
      </p:sp>
    </p:spTree>
    <p:extLst>
      <p:ext uri="{BB962C8B-B14F-4D97-AF65-F5344CB8AC3E}">
        <p14:creationId xmlns:p14="http://schemas.microsoft.com/office/powerpoint/2010/main" val="650484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represents the issues with the heated needle as transient line heat source.</a:t>
            </a:r>
          </a:p>
          <a:p>
            <a:endParaRPr lang="en-US" dirty="0"/>
          </a:p>
          <a:p>
            <a:r>
              <a:rPr lang="en-US" dirty="0"/>
              <a:t>Error is low on the smaller needle while the larger needle has higher error.  Longer read times can reduce error.  </a:t>
            </a:r>
          </a:p>
          <a:p>
            <a:endParaRPr lang="en-US" dirty="0"/>
          </a:p>
          <a:p>
            <a:r>
              <a:rPr lang="en-US" dirty="0"/>
              <a:t>The larger needles are used more widely for application in soil because the IEEE standard call for the 2.4 mm needle.</a:t>
            </a:r>
          </a:p>
        </p:txBody>
      </p:sp>
      <p:sp>
        <p:nvSpPr>
          <p:cNvPr id="4" name="Slide Number Placeholder 3"/>
          <p:cNvSpPr>
            <a:spLocks noGrp="1"/>
          </p:cNvSpPr>
          <p:nvPr>
            <p:ph type="sldNum" sz="quarter" idx="10"/>
          </p:nvPr>
        </p:nvSpPr>
        <p:spPr/>
        <p:txBody>
          <a:bodyPr/>
          <a:lstStyle/>
          <a:p>
            <a:fld id="{45E3ABD0-F6ED-411C-A563-6CA980252B1F}" type="slidenum">
              <a:rPr lang="en-US" smtClean="0"/>
              <a:t>18</a:t>
            </a:fld>
            <a:endParaRPr lang="en-US"/>
          </a:p>
        </p:txBody>
      </p:sp>
    </p:spTree>
    <p:extLst>
      <p:ext uri="{BB962C8B-B14F-4D97-AF65-F5344CB8AC3E}">
        <p14:creationId xmlns:p14="http://schemas.microsoft.com/office/powerpoint/2010/main" val="3575286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3ABD0-F6ED-411C-A563-6CA980252B1F}" type="slidenum">
              <a:rPr lang="en-US" smtClean="0"/>
              <a:t>19</a:t>
            </a:fld>
            <a:endParaRPr lang="en-US"/>
          </a:p>
        </p:txBody>
      </p:sp>
    </p:spTree>
    <p:extLst>
      <p:ext uri="{BB962C8B-B14F-4D97-AF65-F5344CB8AC3E}">
        <p14:creationId xmlns:p14="http://schemas.microsoft.com/office/powerpoint/2010/main" val="38579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device monitors for any drift over 0.002 </a:t>
            </a:r>
            <a:r>
              <a:rPr lang="en-US" baseline="30000" dirty="0" err="1"/>
              <a:t>o</a:t>
            </a:r>
            <a:r>
              <a:rPr lang="en-US" dirty="0" err="1"/>
              <a:t>C</a:t>
            </a:r>
            <a:r>
              <a:rPr lang="en-US" dirty="0"/>
              <a:t> a second.  A test won’t start until the drift slows or the user manually continues.  </a:t>
            </a:r>
          </a:p>
        </p:txBody>
      </p:sp>
      <p:sp>
        <p:nvSpPr>
          <p:cNvPr id="4" name="Slide Number Placeholder 3"/>
          <p:cNvSpPr>
            <a:spLocks noGrp="1"/>
          </p:cNvSpPr>
          <p:nvPr>
            <p:ph type="sldNum" sz="quarter" idx="10"/>
          </p:nvPr>
        </p:nvSpPr>
        <p:spPr/>
        <p:txBody>
          <a:bodyPr/>
          <a:lstStyle/>
          <a:p>
            <a:fld id="{45E3ABD0-F6ED-411C-A563-6CA980252B1F}" type="slidenum">
              <a:rPr lang="en-US" smtClean="0"/>
              <a:t>20</a:t>
            </a:fld>
            <a:endParaRPr lang="en-US"/>
          </a:p>
        </p:txBody>
      </p:sp>
    </p:spTree>
    <p:extLst>
      <p:ext uri="{BB962C8B-B14F-4D97-AF65-F5344CB8AC3E}">
        <p14:creationId xmlns:p14="http://schemas.microsoft.com/office/powerpoint/2010/main" val="4118878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relationship between the thermal conductivity or resistivity and the water content can provide a </a:t>
            </a:r>
            <a:r>
              <a:rPr lang="en-US" dirty="0" err="1"/>
              <a:t>dryout</a:t>
            </a:r>
            <a:r>
              <a:rPr lang="en-US" dirty="0"/>
              <a:t> curve.  The single needles can be used directly in a drying oven to get the thermal measurement as the sample dries, with the device set in continuous measurement mode.</a:t>
            </a:r>
          </a:p>
          <a:p>
            <a:endParaRPr lang="en-US" dirty="0"/>
          </a:p>
          <a:p>
            <a:r>
              <a:rPr lang="en-US" dirty="0"/>
              <a:t>A user can test the sample in its “as found” condition then saturate the sample, take weights, and dry the sample.  </a:t>
            </a:r>
          </a:p>
          <a:p>
            <a:endParaRPr lang="en-US" dirty="0"/>
          </a:p>
          <a:p>
            <a:endParaRPr lang="en-US" dirty="0"/>
          </a:p>
        </p:txBody>
      </p:sp>
      <p:sp>
        <p:nvSpPr>
          <p:cNvPr id="4" name="Slide Number Placeholder 3"/>
          <p:cNvSpPr>
            <a:spLocks noGrp="1"/>
          </p:cNvSpPr>
          <p:nvPr>
            <p:ph type="sldNum" sz="quarter" idx="10"/>
          </p:nvPr>
        </p:nvSpPr>
        <p:spPr/>
        <p:txBody>
          <a:bodyPr/>
          <a:lstStyle/>
          <a:p>
            <a:fld id="{45E3ABD0-F6ED-411C-A563-6CA980252B1F}" type="slidenum">
              <a:rPr lang="en-US" smtClean="0"/>
              <a:t>21</a:t>
            </a:fld>
            <a:endParaRPr lang="en-US"/>
          </a:p>
        </p:txBody>
      </p:sp>
    </p:spTree>
    <p:extLst>
      <p:ext uri="{BB962C8B-B14F-4D97-AF65-F5344CB8AC3E}">
        <p14:creationId xmlns:p14="http://schemas.microsoft.com/office/powerpoint/2010/main" val="1874202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a:t>
            </a:r>
            <a:r>
              <a:rPr lang="en-US" dirty="0" err="1"/>
              <a:t>dryout</a:t>
            </a:r>
            <a:r>
              <a:rPr lang="en-US" dirty="0"/>
              <a:t> curve.  Having the “as found” information of the sample can improve the analysis of the curve.  </a:t>
            </a:r>
          </a:p>
          <a:p>
            <a:endParaRPr lang="en-US" dirty="0"/>
          </a:p>
          <a:p>
            <a:r>
              <a:rPr lang="en-US" dirty="0"/>
              <a:t>I can provide more information on </a:t>
            </a:r>
            <a:r>
              <a:rPr lang="en-US" dirty="0" err="1"/>
              <a:t>dryout</a:t>
            </a:r>
            <a:r>
              <a:rPr lang="en-US" dirty="0"/>
              <a:t> curves if anyone is interested.</a:t>
            </a:r>
          </a:p>
        </p:txBody>
      </p:sp>
      <p:sp>
        <p:nvSpPr>
          <p:cNvPr id="4" name="Slide Number Placeholder 3"/>
          <p:cNvSpPr>
            <a:spLocks noGrp="1"/>
          </p:cNvSpPr>
          <p:nvPr>
            <p:ph type="sldNum" sz="quarter" idx="10"/>
          </p:nvPr>
        </p:nvSpPr>
        <p:spPr/>
        <p:txBody>
          <a:bodyPr/>
          <a:lstStyle/>
          <a:p>
            <a:fld id="{45E3ABD0-F6ED-411C-A563-6CA980252B1F}" type="slidenum">
              <a:rPr lang="en-US" smtClean="0"/>
              <a:t>22</a:t>
            </a:fld>
            <a:endParaRPr lang="en-US"/>
          </a:p>
        </p:txBody>
      </p:sp>
    </p:spTree>
    <p:extLst>
      <p:ext uri="{BB962C8B-B14F-4D97-AF65-F5344CB8AC3E}">
        <p14:creationId xmlns:p14="http://schemas.microsoft.com/office/powerpoint/2010/main" val="2414343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thermal sensors Decagon uses were designed for soil testing they can be used in any application where the probe itself has proper contact with the sample.  For example, one might wonder how corneas could be measured with a probe type sensor.  The user took multiple cornea and stacked them onto the probe to create a proper sample size and contact.  This type of probe is also a good choice for testing in liquids that are less viscous than water, and I will touch a little more on that later.</a:t>
            </a:r>
          </a:p>
        </p:txBody>
      </p:sp>
      <p:sp>
        <p:nvSpPr>
          <p:cNvPr id="4" name="Slide Number Placeholder 3"/>
          <p:cNvSpPr>
            <a:spLocks noGrp="1"/>
          </p:cNvSpPr>
          <p:nvPr>
            <p:ph type="sldNum" sz="quarter" idx="10"/>
          </p:nvPr>
        </p:nvSpPr>
        <p:spPr/>
        <p:txBody>
          <a:bodyPr/>
          <a:lstStyle/>
          <a:p>
            <a:fld id="{45E3ABD0-F6ED-411C-A563-6CA980252B1F}" type="slidenum">
              <a:rPr lang="en-US" smtClean="0"/>
              <a:t>5</a:t>
            </a:fld>
            <a:endParaRPr lang="en-US"/>
          </a:p>
        </p:txBody>
      </p:sp>
    </p:spTree>
    <p:extLst>
      <p:ext uri="{BB962C8B-B14F-4D97-AF65-F5344CB8AC3E}">
        <p14:creationId xmlns:p14="http://schemas.microsoft.com/office/powerpoint/2010/main" val="3740223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transient line method is a good choice for phase change materials that are solid, gel, or liquids.  Liquids need to be as viscous as water or less viscous than water.  If a sample is more viscous than water it is hard to control movement of the sample by induced convection.</a:t>
            </a:r>
          </a:p>
          <a:p>
            <a:endParaRPr lang="en-US" dirty="0"/>
          </a:p>
          <a:p>
            <a:endParaRPr lang="en-US" dirty="0"/>
          </a:p>
        </p:txBody>
      </p:sp>
      <p:sp>
        <p:nvSpPr>
          <p:cNvPr id="4" name="Slide Number Placeholder 3"/>
          <p:cNvSpPr>
            <a:spLocks noGrp="1"/>
          </p:cNvSpPr>
          <p:nvPr>
            <p:ph type="sldNum" sz="quarter" idx="10"/>
          </p:nvPr>
        </p:nvSpPr>
        <p:spPr/>
        <p:txBody>
          <a:bodyPr/>
          <a:lstStyle/>
          <a:p>
            <a:fld id="{45E3ABD0-F6ED-411C-A563-6CA980252B1F}" type="slidenum">
              <a:rPr lang="en-US" smtClean="0"/>
              <a:t>23</a:t>
            </a:fld>
            <a:endParaRPr lang="en-US"/>
          </a:p>
        </p:txBody>
      </p:sp>
    </p:spTree>
    <p:extLst>
      <p:ext uri="{BB962C8B-B14F-4D97-AF65-F5344CB8AC3E}">
        <p14:creationId xmlns:p14="http://schemas.microsoft.com/office/powerpoint/2010/main" val="1274416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tested two different products that were in both liquid and gelled forms, 4 samples total.  </a:t>
            </a:r>
          </a:p>
          <a:p>
            <a:endParaRPr lang="en-US" dirty="0"/>
          </a:p>
          <a:p>
            <a:r>
              <a:rPr lang="en-US" dirty="0"/>
              <a:t>The phase change of the green product occurs at or around 5 C in both the liquid and gel.</a:t>
            </a:r>
          </a:p>
          <a:p>
            <a:endParaRPr lang="en-US" dirty="0"/>
          </a:p>
          <a:p>
            <a:r>
              <a:rPr lang="en-US" dirty="0"/>
              <a:t>The phase change is around 15 C in the orange gel and liquid.</a:t>
            </a:r>
          </a:p>
        </p:txBody>
      </p:sp>
      <p:sp>
        <p:nvSpPr>
          <p:cNvPr id="4" name="Slide Number Placeholder 3"/>
          <p:cNvSpPr>
            <a:spLocks noGrp="1"/>
          </p:cNvSpPr>
          <p:nvPr>
            <p:ph type="sldNum" sz="quarter" idx="10"/>
          </p:nvPr>
        </p:nvSpPr>
        <p:spPr/>
        <p:txBody>
          <a:bodyPr/>
          <a:lstStyle/>
          <a:p>
            <a:fld id="{45E3ABD0-F6ED-411C-A563-6CA980252B1F}" type="slidenum">
              <a:rPr lang="en-US" smtClean="0"/>
              <a:t>24</a:t>
            </a:fld>
            <a:endParaRPr lang="en-US"/>
          </a:p>
        </p:txBody>
      </p:sp>
    </p:spTree>
    <p:extLst>
      <p:ext uri="{BB962C8B-B14F-4D97-AF65-F5344CB8AC3E}">
        <p14:creationId xmlns:p14="http://schemas.microsoft.com/office/powerpoint/2010/main" val="2861660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Samples were placed in the environmental chamber.  The test started once the chamber reached -30 C.  At this point the samples are all frozen and in a solid phase.  The chamber was preprogrammed to raise temperature slightly over time.  Testing took about 24 hours to complete for each sample.  The thermal testing unit or KD2Pro was set to continuous measurement mode and readings were taken every 15 minutes with the KS-1 needle probe.  </a:t>
            </a:r>
          </a:p>
        </p:txBody>
      </p:sp>
      <p:sp>
        <p:nvSpPr>
          <p:cNvPr id="4" name="Slide Number Placeholder 3"/>
          <p:cNvSpPr>
            <a:spLocks noGrp="1"/>
          </p:cNvSpPr>
          <p:nvPr>
            <p:ph type="sldNum" sz="quarter" idx="10"/>
          </p:nvPr>
        </p:nvSpPr>
        <p:spPr/>
        <p:txBody>
          <a:bodyPr/>
          <a:lstStyle/>
          <a:p>
            <a:fld id="{45E3ABD0-F6ED-411C-A563-6CA980252B1F}" type="slidenum">
              <a:rPr lang="en-US" smtClean="0"/>
              <a:t>25</a:t>
            </a:fld>
            <a:endParaRPr lang="en-US"/>
          </a:p>
        </p:txBody>
      </p:sp>
    </p:spTree>
    <p:extLst>
      <p:ext uri="{BB962C8B-B14F-4D97-AF65-F5344CB8AC3E}">
        <p14:creationId xmlns:p14="http://schemas.microsoft.com/office/powerpoint/2010/main" val="2389243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liquid sample and gel sample in the 5 </a:t>
            </a:r>
            <a:r>
              <a:rPr lang="en-US" baseline="30000" dirty="0" err="1"/>
              <a:t>o</a:t>
            </a:r>
            <a:r>
              <a:rPr lang="en-US" baseline="0" dirty="0" err="1"/>
              <a:t>C</a:t>
            </a:r>
            <a:r>
              <a:rPr lang="en-US" baseline="0" dirty="0"/>
              <a:t> both</a:t>
            </a:r>
            <a:r>
              <a:rPr lang="en-US" dirty="0"/>
              <a:t> begin their phase change at the same temperature as indicated by the rise in thermal conductivity.  It also appears the thermal conductivity of the frozen samples are the same, whether liquid or gel.</a:t>
            </a:r>
          </a:p>
          <a:p>
            <a:endParaRPr lang="en-US" dirty="0"/>
          </a:p>
          <a:p>
            <a:r>
              <a:rPr lang="en-US" sz="1200" kern="1200" dirty="0">
                <a:solidFill>
                  <a:schemeClr val="tx1"/>
                </a:solidFill>
                <a:effectLst/>
                <a:latin typeface="+mn-lt"/>
                <a:ea typeface="+mn-ea"/>
                <a:cs typeface="+mn-cs"/>
              </a:rPr>
              <a:t>The conductivities above freezing for the liquid are higher than they should be because of induced convection caused by vibrations in the environmental chamber.  We made a measurement at room temperature outside the chamber, and it was similar to the gel value.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rise in conductivity is actually a false spike and should only be considered an apparent thermal conductivity.  We are not exactly sure why the spike occurs.  We think it is the needle getting various temp readings at the solid pieces transform, not providing a uniform testing area.  This theory is derived from the higher spike in the liquid compared to the lower spike in the gel which retains its gel form at room temperature.</a:t>
            </a:r>
            <a:endParaRPr lang="en-US" dirty="0"/>
          </a:p>
        </p:txBody>
      </p:sp>
      <p:sp>
        <p:nvSpPr>
          <p:cNvPr id="4" name="Slide Number Placeholder 3"/>
          <p:cNvSpPr>
            <a:spLocks noGrp="1"/>
          </p:cNvSpPr>
          <p:nvPr>
            <p:ph type="sldNum" sz="quarter" idx="10"/>
          </p:nvPr>
        </p:nvSpPr>
        <p:spPr/>
        <p:txBody>
          <a:bodyPr/>
          <a:lstStyle/>
          <a:p>
            <a:fld id="{45E3ABD0-F6ED-411C-A563-6CA980252B1F}" type="slidenum">
              <a:rPr lang="en-US" smtClean="0"/>
              <a:t>26</a:t>
            </a:fld>
            <a:endParaRPr lang="en-US"/>
          </a:p>
        </p:txBody>
      </p:sp>
    </p:spTree>
    <p:extLst>
      <p:ext uri="{BB962C8B-B14F-4D97-AF65-F5344CB8AC3E}">
        <p14:creationId xmlns:p14="http://schemas.microsoft.com/office/powerpoint/2010/main" val="1879188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observation is that liquid samples are affected by the vibrations of the environmental chamber at after the phase change at higher temperatures.  Like the previous sample the 17 C samples were measured at room temperature after testing and conductivities were acceptable.</a:t>
            </a:r>
          </a:p>
          <a:p>
            <a:endParaRPr lang="en-US" dirty="0"/>
          </a:p>
          <a:p>
            <a:r>
              <a:rPr lang="en-US" dirty="0"/>
              <a:t>In this material the starting conductivities for the liquid and gel are slightly different, we don’t really know why. Though, the phase change appears to occur at the same temperature.  </a:t>
            </a:r>
          </a:p>
          <a:p>
            <a:endParaRPr lang="en-US" dirty="0"/>
          </a:p>
          <a:p>
            <a:r>
              <a:rPr lang="en-US" dirty="0"/>
              <a:t>Another interesting note is the 17 C gel has a higher conductivity than the 5 C gel and liquid but the 17 C liquid had a lower conductivity than the 5 C gel and liquid.  This is odd because they are presumably made from the same ingredients but at different quantities.  </a:t>
            </a:r>
          </a:p>
        </p:txBody>
      </p:sp>
      <p:sp>
        <p:nvSpPr>
          <p:cNvPr id="4" name="Slide Number Placeholder 3"/>
          <p:cNvSpPr>
            <a:spLocks noGrp="1"/>
          </p:cNvSpPr>
          <p:nvPr>
            <p:ph type="sldNum" sz="quarter" idx="10"/>
          </p:nvPr>
        </p:nvSpPr>
        <p:spPr/>
        <p:txBody>
          <a:bodyPr/>
          <a:lstStyle/>
          <a:p>
            <a:fld id="{45E3ABD0-F6ED-411C-A563-6CA980252B1F}" type="slidenum">
              <a:rPr lang="en-US" smtClean="0"/>
              <a:t>27</a:t>
            </a:fld>
            <a:endParaRPr lang="en-US"/>
          </a:p>
        </p:txBody>
      </p:sp>
    </p:spTree>
    <p:extLst>
      <p:ext uri="{BB962C8B-B14F-4D97-AF65-F5344CB8AC3E}">
        <p14:creationId xmlns:p14="http://schemas.microsoft.com/office/powerpoint/2010/main" val="255252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basic outline of the topics I will cover.  We will first discuss the steady state conductivity method with its advantages and downfalls.  Then the line heat source method with its advantages and shortcomings. I’ll make note of some improvements we are making to the current device.  This new version is being developed now, and I have a prototype with me. Finally I’ll present how the line heat source method can be used for Phase Change Materials testing with some results from testing we did in house on some gels and liquids.  </a:t>
            </a:r>
          </a:p>
        </p:txBody>
      </p:sp>
      <p:sp>
        <p:nvSpPr>
          <p:cNvPr id="4" name="Slide Number Placeholder 3"/>
          <p:cNvSpPr>
            <a:spLocks noGrp="1"/>
          </p:cNvSpPr>
          <p:nvPr>
            <p:ph type="sldNum" sz="quarter" idx="10"/>
          </p:nvPr>
        </p:nvSpPr>
        <p:spPr/>
        <p:txBody>
          <a:bodyPr/>
          <a:lstStyle/>
          <a:p>
            <a:fld id="{45E3ABD0-F6ED-411C-A563-6CA980252B1F}" type="slidenum">
              <a:rPr lang="en-US" smtClean="0"/>
              <a:t>6</a:t>
            </a:fld>
            <a:endParaRPr lang="en-US"/>
          </a:p>
        </p:txBody>
      </p:sp>
    </p:spTree>
    <p:extLst>
      <p:ext uri="{BB962C8B-B14F-4D97-AF65-F5344CB8AC3E}">
        <p14:creationId xmlns:p14="http://schemas.microsoft.com/office/powerpoint/2010/main" val="147398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process a known amount of heat is applied to one side of the sample .  Temperature is monitored on either side of the sample.  Once the temperature on the “cold” side of the sample reaches equilibrium with the “hot side” we calculate for conductivity, considering the thickness of the sample.</a:t>
            </a:r>
          </a:p>
          <a:p>
            <a:endParaRPr lang="en-US" dirty="0"/>
          </a:p>
          <a:p>
            <a:r>
              <a:rPr lang="en-US" dirty="0"/>
              <a:t>There is no way to contain the heat flow from exiting the sides of the sample unless a guarded hot plate is being used.</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E3ABD0-F6ED-411C-A563-6CA980252B1F}" type="slidenum">
              <a:rPr lang="en-US" smtClean="0"/>
              <a:t>7</a:t>
            </a:fld>
            <a:endParaRPr lang="en-US"/>
          </a:p>
        </p:txBody>
      </p:sp>
    </p:spTree>
    <p:extLst>
      <p:ext uri="{BB962C8B-B14F-4D97-AF65-F5344CB8AC3E}">
        <p14:creationId xmlns:p14="http://schemas.microsoft.com/office/powerpoint/2010/main" val="2930728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cylindrical sample shape and applying heat at the center can limit the escaping heat. Some sort of insulation would be needed to “guard the heat from escaping.</a:t>
            </a:r>
          </a:p>
          <a:p>
            <a:endParaRPr lang="en-US" dirty="0"/>
          </a:p>
          <a:p>
            <a:r>
              <a:rPr lang="en-US" dirty="0"/>
              <a:t>Again, to calculate for conductivity with this configuration one measures the heat being applied, the thickness of the sample, and the temperature at the outside of the cylinder.  </a:t>
            </a:r>
          </a:p>
        </p:txBody>
      </p:sp>
      <p:sp>
        <p:nvSpPr>
          <p:cNvPr id="4" name="Slide Number Placeholder 3"/>
          <p:cNvSpPr>
            <a:spLocks noGrp="1"/>
          </p:cNvSpPr>
          <p:nvPr>
            <p:ph type="sldNum" sz="quarter" idx="10"/>
          </p:nvPr>
        </p:nvSpPr>
        <p:spPr/>
        <p:txBody>
          <a:bodyPr/>
          <a:lstStyle/>
          <a:p>
            <a:fld id="{45E3ABD0-F6ED-411C-A563-6CA980252B1F}" type="slidenum">
              <a:rPr lang="en-US" smtClean="0"/>
              <a:t>8</a:t>
            </a:fld>
            <a:endParaRPr lang="en-US"/>
          </a:p>
        </p:txBody>
      </p:sp>
    </p:spTree>
    <p:extLst>
      <p:ext uri="{BB962C8B-B14F-4D97-AF65-F5344CB8AC3E}">
        <p14:creationId xmlns:p14="http://schemas.microsoft.com/office/powerpoint/2010/main" val="3744717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positives of the steady state method are that calculations are relatively simple, we can use large samples to get real world results, and this technique is a direct method.</a:t>
            </a:r>
          </a:p>
          <a:p>
            <a:endParaRPr lang="en-US" dirty="0"/>
          </a:p>
          <a:p>
            <a:r>
              <a:rPr lang="en-US" dirty="0"/>
              <a:t>Again, we can lose heat out the edges of the sample unless precautions are taken (guarded hot plate method).  Large samples are sometimes not available, or material cannot be spared.  This is typically a lab method and that can limit the types of materials to be tested.</a:t>
            </a:r>
          </a:p>
          <a:p>
            <a:endParaRPr lang="en-US" dirty="0"/>
          </a:p>
          <a:p>
            <a:r>
              <a:rPr lang="en-US" dirty="0"/>
              <a:t>Measurements take a long period of time, hours if not days.</a:t>
            </a:r>
          </a:p>
          <a:p>
            <a:endParaRPr lang="en-US" dirty="0"/>
          </a:p>
          <a:p>
            <a:r>
              <a:rPr lang="en-US" dirty="0"/>
              <a:t>A guarded hot plate usually costs over 12,000 even if it is “home made”.</a:t>
            </a:r>
          </a:p>
          <a:p>
            <a:endParaRPr lang="en-US" dirty="0"/>
          </a:p>
        </p:txBody>
      </p:sp>
      <p:sp>
        <p:nvSpPr>
          <p:cNvPr id="4" name="Slide Number Placeholder 3"/>
          <p:cNvSpPr>
            <a:spLocks noGrp="1"/>
          </p:cNvSpPr>
          <p:nvPr>
            <p:ph type="sldNum" sz="quarter" idx="10"/>
          </p:nvPr>
        </p:nvSpPr>
        <p:spPr/>
        <p:txBody>
          <a:bodyPr/>
          <a:lstStyle/>
          <a:p>
            <a:fld id="{45E3ABD0-F6ED-411C-A563-6CA980252B1F}" type="slidenum">
              <a:rPr lang="en-US" smtClean="0"/>
              <a:t>9</a:t>
            </a:fld>
            <a:endParaRPr lang="en-US"/>
          </a:p>
        </p:txBody>
      </p:sp>
    </p:spTree>
    <p:extLst>
      <p:ext uri="{BB962C8B-B14F-4D97-AF65-F5344CB8AC3E}">
        <p14:creationId xmlns:p14="http://schemas.microsoft.com/office/powerpoint/2010/main" val="2400750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major fault of this test type is thermally induced water flow.  If a sample is completely dry or saturated thermally induced water flow is not an issue.  However, when a sample is sort of dry the long heat times will move moisture in the sample.  This will give false readings and result in bad data.  Steady state methods does not work well with damp samples.</a:t>
            </a:r>
          </a:p>
          <a:p>
            <a:endParaRPr lang="en-US" dirty="0"/>
          </a:p>
          <a:p>
            <a:r>
              <a:rPr lang="en-US" dirty="0"/>
              <a:t>The line heat source method is better for slightly dry samples.</a:t>
            </a:r>
          </a:p>
          <a:p>
            <a:endParaRPr lang="en-US" dirty="0"/>
          </a:p>
        </p:txBody>
      </p:sp>
      <p:sp>
        <p:nvSpPr>
          <p:cNvPr id="4" name="Slide Number Placeholder 3"/>
          <p:cNvSpPr>
            <a:spLocks noGrp="1"/>
          </p:cNvSpPr>
          <p:nvPr>
            <p:ph type="sldNum" sz="quarter" idx="10"/>
          </p:nvPr>
        </p:nvSpPr>
        <p:spPr/>
        <p:txBody>
          <a:bodyPr/>
          <a:lstStyle/>
          <a:p>
            <a:fld id="{45E3ABD0-F6ED-411C-A563-6CA980252B1F}" type="slidenum">
              <a:rPr lang="en-US" smtClean="0"/>
              <a:t>10</a:t>
            </a:fld>
            <a:endParaRPr lang="en-US"/>
          </a:p>
        </p:txBody>
      </p:sp>
    </p:spTree>
    <p:extLst>
      <p:ext uri="{BB962C8B-B14F-4D97-AF65-F5344CB8AC3E}">
        <p14:creationId xmlns:p14="http://schemas.microsoft.com/office/powerpoint/2010/main" val="1405099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radial steady state setup the line source is placed in the sample.  The heat is applied and the temperature change is measured over time.  There are no need for guards or plates.</a:t>
            </a:r>
          </a:p>
          <a:p>
            <a:endParaRPr lang="en-US" dirty="0"/>
          </a:p>
          <a:p>
            <a:r>
              <a:rPr lang="en-US" dirty="0"/>
              <a:t>The differences in the equations comes when the measured response is compared with the predicted response using the Fourier Law model.</a:t>
            </a:r>
          </a:p>
        </p:txBody>
      </p:sp>
      <p:sp>
        <p:nvSpPr>
          <p:cNvPr id="4" name="Slide Number Placeholder 3"/>
          <p:cNvSpPr>
            <a:spLocks noGrp="1"/>
          </p:cNvSpPr>
          <p:nvPr>
            <p:ph type="sldNum" sz="quarter" idx="10"/>
          </p:nvPr>
        </p:nvSpPr>
        <p:spPr/>
        <p:txBody>
          <a:bodyPr/>
          <a:lstStyle/>
          <a:p>
            <a:fld id="{45E3ABD0-F6ED-411C-A563-6CA980252B1F}" type="slidenum">
              <a:rPr lang="en-US" smtClean="0"/>
              <a:t>11</a:t>
            </a:fld>
            <a:endParaRPr lang="en-US"/>
          </a:p>
        </p:txBody>
      </p:sp>
    </p:spTree>
    <p:extLst>
      <p:ext uri="{BB962C8B-B14F-4D97-AF65-F5344CB8AC3E}">
        <p14:creationId xmlns:p14="http://schemas.microsoft.com/office/powerpoint/2010/main" val="3083977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Delta T is equal to q (heat put into the needle) over 4pi times k.  </a:t>
            </a:r>
            <a:r>
              <a:rPr lang="en-US" b="0" dirty="0" err="1"/>
              <a:t>Ei</a:t>
            </a:r>
            <a:r>
              <a:rPr lang="en-US" b="0" dirty="0"/>
              <a:t> is the exponential integral, we multiply that by –r</a:t>
            </a:r>
            <a:r>
              <a:rPr lang="en-US" b="0" baseline="30000" dirty="0"/>
              <a:t>2</a:t>
            </a:r>
            <a:r>
              <a:rPr lang="en-US" b="0" baseline="0" dirty="0"/>
              <a:t> (probe radius) over 4 times diffusivity times time.  </a:t>
            </a:r>
          </a:p>
          <a:p>
            <a:endParaRPr lang="en-US" baseline="0" dirty="0"/>
          </a:p>
          <a:p>
            <a:r>
              <a:rPr lang="en-US" b="1" baseline="0" dirty="0"/>
              <a:t>This is the model we use to generate data to compare values.  These are the solutions to the differential equations from Fourier’s model that describe the heating and cooling.</a:t>
            </a:r>
            <a:endParaRPr lang="en-US" b="1" dirty="0"/>
          </a:p>
        </p:txBody>
      </p:sp>
      <p:sp>
        <p:nvSpPr>
          <p:cNvPr id="4" name="Slide Number Placeholder 3"/>
          <p:cNvSpPr>
            <a:spLocks noGrp="1"/>
          </p:cNvSpPr>
          <p:nvPr>
            <p:ph type="sldNum" sz="quarter" idx="10"/>
          </p:nvPr>
        </p:nvSpPr>
        <p:spPr/>
        <p:txBody>
          <a:bodyPr/>
          <a:lstStyle/>
          <a:p>
            <a:fld id="{45E3ABD0-F6ED-411C-A563-6CA980252B1F}" type="slidenum">
              <a:rPr lang="en-US" smtClean="0"/>
              <a:t>12</a:t>
            </a:fld>
            <a:endParaRPr lang="en-US"/>
          </a:p>
        </p:txBody>
      </p:sp>
    </p:spTree>
    <p:extLst>
      <p:ext uri="{BB962C8B-B14F-4D97-AF65-F5344CB8AC3E}">
        <p14:creationId xmlns:p14="http://schemas.microsoft.com/office/powerpoint/2010/main" val="884845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19D464-0FFC-4E03-9027-8BB75E25700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BC414-62AE-42C7-8F47-AFDDC70FDA2A}" type="slidenum">
              <a:rPr lang="en-US" smtClean="0"/>
              <a:t>‹#›</a:t>
            </a:fld>
            <a:endParaRPr lang="en-US"/>
          </a:p>
        </p:txBody>
      </p:sp>
    </p:spTree>
    <p:extLst>
      <p:ext uri="{BB962C8B-B14F-4D97-AF65-F5344CB8AC3E}">
        <p14:creationId xmlns:p14="http://schemas.microsoft.com/office/powerpoint/2010/main" val="2435331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9D464-0FFC-4E03-9027-8BB75E25700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BC414-62AE-42C7-8F47-AFDDC70FDA2A}" type="slidenum">
              <a:rPr lang="en-US" smtClean="0"/>
              <a:t>‹#›</a:t>
            </a:fld>
            <a:endParaRPr lang="en-US"/>
          </a:p>
        </p:txBody>
      </p:sp>
    </p:spTree>
    <p:extLst>
      <p:ext uri="{BB962C8B-B14F-4D97-AF65-F5344CB8AC3E}">
        <p14:creationId xmlns:p14="http://schemas.microsoft.com/office/powerpoint/2010/main" val="2513667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9D464-0FFC-4E03-9027-8BB75E25700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BC414-62AE-42C7-8F47-AFDDC70FDA2A}" type="slidenum">
              <a:rPr lang="en-US" smtClean="0"/>
              <a:t>‹#›</a:t>
            </a:fld>
            <a:endParaRPr lang="en-US"/>
          </a:p>
        </p:txBody>
      </p:sp>
    </p:spTree>
    <p:extLst>
      <p:ext uri="{BB962C8B-B14F-4D97-AF65-F5344CB8AC3E}">
        <p14:creationId xmlns:p14="http://schemas.microsoft.com/office/powerpoint/2010/main" val="10736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9D464-0FFC-4E03-9027-8BB75E25700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BC414-62AE-42C7-8F47-AFDDC70FDA2A}" type="slidenum">
              <a:rPr lang="en-US" smtClean="0"/>
              <a:t>‹#›</a:t>
            </a:fld>
            <a:endParaRPr lang="en-US"/>
          </a:p>
        </p:txBody>
      </p:sp>
    </p:spTree>
    <p:extLst>
      <p:ext uri="{BB962C8B-B14F-4D97-AF65-F5344CB8AC3E}">
        <p14:creationId xmlns:p14="http://schemas.microsoft.com/office/powerpoint/2010/main" val="246732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19D464-0FFC-4E03-9027-8BB75E25700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BC414-62AE-42C7-8F47-AFDDC70FDA2A}" type="slidenum">
              <a:rPr lang="en-US" smtClean="0"/>
              <a:t>‹#›</a:t>
            </a:fld>
            <a:endParaRPr lang="en-US"/>
          </a:p>
        </p:txBody>
      </p:sp>
    </p:spTree>
    <p:extLst>
      <p:ext uri="{BB962C8B-B14F-4D97-AF65-F5344CB8AC3E}">
        <p14:creationId xmlns:p14="http://schemas.microsoft.com/office/powerpoint/2010/main" val="5453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19D464-0FFC-4E03-9027-8BB75E257004}"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BC414-62AE-42C7-8F47-AFDDC70FDA2A}" type="slidenum">
              <a:rPr lang="en-US" smtClean="0"/>
              <a:t>‹#›</a:t>
            </a:fld>
            <a:endParaRPr lang="en-US"/>
          </a:p>
        </p:txBody>
      </p:sp>
    </p:spTree>
    <p:extLst>
      <p:ext uri="{BB962C8B-B14F-4D97-AF65-F5344CB8AC3E}">
        <p14:creationId xmlns:p14="http://schemas.microsoft.com/office/powerpoint/2010/main" val="3220439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19D464-0FFC-4E03-9027-8BB75E257004}"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BC414-62AE-42C7-8F47-AFDDC70FDA2A}" type="slidenum">
              <a:rPr lang="en-US" smtClean="0"/>
              <a:t>‹#›</a:t>
            </a:fld>
            <a:endParaRPr lang="en-US"/>
          </a:p>
        </p:txBody>
      </p:sp>
    </p:spTree>
    <p:extLst>
      <p:ext uri="{BB962C8B-B14F-4D97-AF65-F5344CB8AC3E}">
        <p14:creationId xmlns:p14="http://schemas.microsoft.com/office/powerpoint/2010/main" val="53777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19D464-0FFC-4E03-9027-8BB75E257004}"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BC414-62AE-42C7-8F47-AFDDC70FDA2A}" type="slidenum">
              <a:rPr lang="en-US" smtClean="0"/>
              <a:t>‹#›</a:t>
            </a:fld>
            <a:endParaRPr lang="en-US"/>
          </a:p>
        </p:txBody>
      </p:sp>
    </p:spTree>
    <p:extLst>
      <p:ext uri="{BB962C8B-B14F-4D97-AF65-F5344CB8AC3E}">
        <p14:creationId xmlns:p14="http://schemas.microsoft.com/office/powerpoint/2010/main" val="314969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9D464-0FFC-4E03-9027-8BB75E257004}"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BC414-62AE-42C7-8F47-AFDDC70FDA2A}" type="slidenum">
              <a:rPr lang="en-US" smtClean="0"/>
              <a:t>‹#›</a:t>
            </a:fld>
            <a:endParaRPr lang="en-US"/>
          </a:p>
        </p:txBody>
      </p:sp>
    </p:spTree>
    <p:extLst>
      <p:ext uri="{BB962C8B-B14F-4D97-AF65-F5344CB8AC3E}">
        <p14:creationId xmlns:p14="http://schemas.microsoft.com/office/powerpoint/2010/main" val="349541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19D464-0FFC-4E03-9027-8BB75E257004}"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BC414-62AE-42C7-8F47-AFDDC70FDA2A}" type="slidenum">
              <a:rPr lang="en-US" smtClean="0"/>
              <a:t>‹#›</a:t>
            </a:fld>
            <a:endParaRPr lang="en-US"/>
          </a:p>
        </p:txBody>
      </p:sp>
    </p:spTree>
    <p:extLst>
      <p:ext uri="{BB962C8B-B14F-4D97-AF65-F5344CB8AC3E}">
        <p14:creationId xmlns:p14="http://schemas.microsoft.com/office/powerpoint/2010/main" val="3494711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19D464-0FFC-4E03-9027-8BB75E257004}"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BC414-62AE-42C7-8F47-AFDDC70FDA2A}" type="slidenum">
              <a:rPr lang="en-US" smtClean="0"/>
              <a:t>‹#›</a:t>
            </a:fld>
            <a:endParaRPr lang="en-US"/>
          </a:p>
        </p:txBody>
      </p:sp>
    </p:spTree>
    <p:extLst>
      <p:ext uri="{BB962C8B-B14F-4D97-AF65-F5344CB8AC3E}">
        <p14:creationId xmlns:p14="http://schemas.microsoft.com/office/powerpoint/2010/main" val="2951417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9D464-0FFC-4E03-9027-8BB75E257004}"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BC414-62AE-42C7-8F47-AFDDC70FDA2A}" type="slidenum">
              <a:rPr lang="en-US" smtClean="0"/>
              <a:t>‹#›</a:t>
            </a:fld>
            <a:endParaRPr lang="en-US"/>
          </a:p>
        </p:txBody>
      </p:sp>
    </p:spTree>
    <p:extLst>
      <p:ext uri="{BB962C8B-B14F-4D97-AF65-F5344CB8AC3E}">
        <p14:creationId xmlns:p14="http://schemas.microsoft.com/office/powerpoint/2010/main" val="1726811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9.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1.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2.wmf"/><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4.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6.bin"/><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5.emf"/><Relationship Id="rId5" Type="http://schemas.openxmlformats.org/officeDocument/2006/relationships/oleObject" Target="../embeddings/oleObject7.bin"/><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6.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2963" y="1357313"/>
            <a:ext cx="10572749" cy="2152649"/>
          </a:xfrm>
        </p:spPr>
        <p:txBody>
          <a:bodyPr>
            <a:normAutofit fontScale="90000"/>
          </a:bodyPr>
          <a:lstStyle/>
          <a:p>
            <a:r>
              <a:rPr lang="en-US" dirty="0"/>
              <a:t>Thermal Transfer Measurements Made With the</a:t>
            </a:r>
            <a:br>
              <a:rPr lang="en-US" dirty="0"/>
            </a:br>
            <a:r>
              <a:rPr lang="en-US" dirty="0"/>
              <a:t>Transient Line Heat Source Method</a:t>
            </a:r>
          </a:p>
        </p:txBody>
      </p:sp>
      <p:sp>
        <p:nvSpPr>
          <p:cNvPr id="3" name="Subtitle 2"/>
          <p:cNvSpPr>
            <a:spLocks noGrp="1"/>
          </p:cNvSpPr>
          <p:nvPr>
            <p:ph type="subTitle" idx="1"/>
          </p:nvPr>
        </p:nvSpPr>
        <p:spPr>
          <a:xfrm>
            <a:off x="1524000" y="3602038"/>
            <a:ext cx="9144000" cy="598487"/>
          </a:xfrm>
        </p:spPr>
        <p:txBody>
          <a:bodyPr>
            <a:normAutofit/>
          </a:bodyPr>
          <a:lstStyle/>
          <a:p>
            <a:r>
              <a:rPr lang="en-US" sz="3200" dirty="0"/>
              <a:t>With Information on Phase Change Materials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3824287" y="4806073"/>
            <a:ext cx="4543425" cy="707886"/>
          </a:xfrm>
          <a:prstGeom prst="rect">
            <a:avLst/>
          </a:prstGeom>
          <a:noFill/>
        </p:spPr>
        <p:txBody>
          <a:bodyPr wrap="square" rtlCol="0">
            <a:spAutoFit/>
          </a:bodyPr>
          <a:lstStyle/>
          <a:p>
            <a:pPr algn="ctr"/>
            <a:r>
              <a:rPr lang="en-US" sz="2000" dirty="0"/>
              <a:t>Geoffrey Brown, Product Manager</a:t>
            </a:r>
          </a:p>
          <a:p>
            <a:pPr algn="ctr"/>
            <a:r>
              <a:rPr lang="en-US" sz="2000" dirty="0"/>
              <a:t> METER Group Inc. USA</a:t>
            </a:r>
          </a:p>
        </p:txBody>
      </p:sp>
    </p:spTree>
    <p:extLst>
      <p:ext uri="{BB962C8B-B14F-4D97-AF65-F5344CB8AC3E}">
        <p14:creationId xmlns:p14="http://schemas.microsoft.com/office/powerpoint/2010/main" val="2055152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222310" y="251927"/>
            <a:ext cx="9479902" cy="1754326"/>
          </a:xfrm>
          <a:prstGeom prst="rect">
            <a:avLst/>
          </a:prstGeom>
          <a:noFill/>
        </p:spPr>
        <p:txBody>
          <a:bodyPr wrap="square" rtlCol="0">
            <a:spAutoFit/>
          </a:bodyPr>
          <a:lstStyle/>
          <a:p>
            <a:r>
              <a:rPr lang="en-US" sz="5400" dirty="0"/>
              <a:t>Consequences of Thermally Induced Water Flow</a:t>
            </a:r>
          </a:p>
        </p:txBody>
      </p:sp>
      <p:sp>
        <p:nvSpPr>
          <p:cNvPr id="5" name="Rectangle 3"/>
          <p:cNvSpPr txBox="1">
            <a:spLocks noChangeArrowheads="1"/>
          </p:cNvSpPr>
          <p:nvPr/>
        </p:nvSpPr>
        <p:spPr>
          <a:xfrm>
            <a:off x="2076061" y="2128549"/>
            <a:ext cx="7772400" cy="33578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chemeClr val="accent2">
                  <a:lumMod val="75000"/>
                </a:schemeClr>
              </a:buClr>
              <a:buFont typeface="Arial" panose="020B0604020202020204" pitchFamily="34" charset="0"/>
              <a:buChar char="•"/>
            </a:pPr>
            <a:r>
              <a:rPr lang="en-US" altLang="en-US" sz="2800" dirty="0">
                <a:ea typeface="ＭＳ Ｐゴシック" panose="020B0600070205080204" pitchFamily="34" charset="-128"/>
              </a:rPr>
              <a:t>Steady state methods work well for measuring thermal conductivity in the laboratory on saturated or completely dry materials</a:t>
            </a:r>
          </a:p>
          <a:p>
            <a:pPr marL="342900" indent="-342900" algn="l">
              <a:buClr>
                <a:schemeClr val="accent2">
                  <a:lumMod val="75000"/>
                </a:schemeClr>
              </a:buClr>
              <a:buFont typeface="Arial" panose="020B0604020202020204" pitchFamily="34" charset="0"/>
              <a:buChar char="•"/>
            </a:pPr>
            <a:r>
              <a:rPr lang="en-US" altLang="en-US" sz="2800" dirty="0">
                <a:ea typeface="ＭＳ Ｐゴシック" panose="020B0600070205080204" pitchFamily="34" charset="-128"/>
              </a:rPr>
              <a:t>Steady state methods don't work for measuring thermal conductivity of unsaturated porous media</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619223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222310" y="251927"/>
            <a:ext cx="9479902" cy="1754326"/>
          </a:xfrm>
          <a:prstGeom prst="rect">
            <a:avLst/>
          </a:prstGeom>
          <a:noFill/>
        </p:spPr>
        <p:txBody>
          <a:bodyPr wrap="square" rtlCol="0">
            <a:spAutoFit/>
          </a:bodyPr>
          <a:lstStyle/>
          <a:p>
            <a:r>
              <a:rPr lang="en-US" sz="5400" dirty="0"/>
              <a:t>Line heat Source Methods for Thermal Properties</a:t>
            </a:r>
          </a:p>
        </p:txBody>
      </p:sp>
      <p:sp>
        <p:nvSpPr>
          <p:cNvPr id="5" name="Rectangle 3"/>
          <p:cNvSpPr txBox="1">
            <a:spLocks noChangeArrowheads="1"/>
          </p:cNvSpPr>
          <p:nvPr/>
        </p:nvSpPr>
        <p:spPr>
          <a:xfrm>
            <a:off x="2076061" y="2218565"/>
            <a:ext cx="7772400" cy="4114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Clr>
                <a:schemeClr val="accent2">
                  <a:lumMod val="75000"/>
                </a:schemeClr>
              </a:buClr>
              <a:buFont typeface="Arial" panose="020B0604020202020204" pitchFamily="34" charset="0"/>
              <a:buChar char="•"/>
            </a:pPr>
            <a:r>
              <a:rPr lang="en-US" altLang="en-US" sz="2800" dirty="0">
                <a:ea typeface="ＭＳ Ｐゴシック" panose="020B0600070205080204" pitchFamily="34" charset="-128"/>
              </a:rPr>
              <a:t>Place a line heat source in the sample </a:t>
            </a:r>
          </a:p>
          <a:p>
            <a:pPr marL="457200" indent="-457200" algn="l">
              <a:buClr>
                <a:schemeClr val="accent2">
                  <a:lumMod val="75000"/>
                </a:schemeClr>
              </a:buClr>
              <a:buFont typeface="Arial" panose="020B0604020202020204" pitchFamily="34" charset="0"/>
              <a:buChar char="•"/>
            </a:pPr>
            <a:r>
              <a:rPr lang="en-US" altLang="en-US" sz="2800" dirty="0">
                <a:ea typeface="ＭＳ Ｐゴシック" panose="020B0600070205080204" pitchFamily="34" charset="-128"/>
              </a:rPr>
              <a:t>Apply heat to the source and measure its temperature over time</a:t>
            </a:r>
          </a:p>
          <a:p>
            <a:pPr marL="457200" indent="-457200" algn="l">
              <a:buClr>
                <a:schemeClr val="accent2">
                  <a:lumMod val="75000"/>
                </a:schemeClr>
              </a:buClr>
              <a:buFont typeface="Arial" panose="020B0604020202020204" pitchFamily="34" charset="0"/>
              <a:buChar char="•"/>
            </a:pPr>
            <a:r>
              <a:rPr lang="en-US" altLang="en-US" sz="2800" dirty="0">
                <a:ea typeface="ＭＳ Ｐゴシック" panose="020B0600070205080204" pitchFamily="34" charset="-128"/>
              </a:rPr>
              <a:t>Compare the measured response with the response predicted using the Fourier law model</a:t>
            </a:r>
          </a:p>
          <a:p>
            <a:pPr marL="457200" indent="-457200" algn="l">
              <a:buClr>
                <a:schemeClr val="accent2">
                  <a:lumMod val="75000"/>
                </a:schemeClr>
              </a:buClr>
              <a:buFont typeface="Arial" panose="020B0604020202020204" pitchFamily="34" charset="0"/>
              <a:buChar char="•"/>
            </a:pPr>
            <a:r>
              <a:rPr lang="en-US" altLang="en-US" sz="2800" dirty="0">
                <a:ea typeface="ＭＳ Ｐゴシック" panose="020B0600070205080204" pitchFamily="34" charset="-128"/>
              </a:rPr>
              <a:t>adjust </a:t>
            </a:r>
            <a:r>
              <a:rPr lang="en-US" altLang="en-US" sz="2800" i="1" dirty="0">
                <a:ea typeface="ＭＳ Ｐゴシック" panose="020B0600070205080204" pitchFamily="34" charset="-128"/>
              </a:rPr>
              <a:t>k</a:t>
            </a:r>
            <a:r>
              <a:rPr lang="en-US" altLang="en-US" sz="2800" dirty="0">
                <a:ea typeface="ＭＳ Ｐゴシック" panose="020B0600070205080204" pitchFamily="34" charset="-128"/>
              </a:rPr>
              <a:t> and </a:t>
            </a:r>
            <a:r>
              <a:rPr lang="en-US" altLang="en-US" sz="2800" i="1" dirty="0">
                <a:ea typeface="ＭＳ Ｐゴシック" panose="020B0600070205080204" pitchFamily="34" charset="-128"/>
              </a:rPr>
              <a:t>D</a:t>
            </a:r>
            <a:r>
              <a:rPr lang="en-US" altLang="en-US" sz="2800" dirty="0">
                <a:ea typeface="ＭＳ Ｐゴシック" panose="020B0600070205080204" pitchFamily="34" charset="-128"/>
              </a:rPr>
              <a:t> in the model until it matches the measurements</a:t>
            </a:r>
          </a:p>
        </p:txBody>
      </p:sp>
    </p:spTree>
    <p:extLst>
      <p:ext uri="{BB962C8B-B14F-4D97-AF65-F5344CB8AC3E}">
        <p14:creationId xmlns:p14="http://schemas.microsoft.com/office/powerpoint/2010/main" val="610582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222310" y="251927"/>
            <a:ext cx="9479902" cy="1754326"/>
          </a:xfrm>
          <a:prstGeom prst="rect">
            <a:avLst/>
          </a:prstGeom>
          <a:noFill/>
        </p:spPr>
        <p:txBody>
          <a:bodyPr wrap="square" rtlCol="0">
            <a:spAutoFit/>
          </a:bodyPr>
          <a:lstStyle/>
          <a:p>
            <a:r>
              <a:rPr lang="en-US" sz="5400" dirty="0"/>
              <a:t>Equations for Line Heat Source Measurements</a:t>
            </a:r>
          </a:p>
        </p:txBody>
      </p:sp>
      <p:graphicFrame>
        <p:nvGraphicFramePr>
          <p:cNvPr id="5" name="Object 3"/>
          <p:cNvGraphicFramePr>
            <a:graphicFrameLocks noChangeAspect="1"/>
          </p:cNvGraphicFramePr>
          <p:nvPr>
            <p:extLst>
              <p:ext uri="{D42A27DB-BD31-4B8C-83A1-F6EECF244321}">
                <p14:modId xmlns:p14="http://schemas.microsoft.com/office/powerpoint/2010/main" val="2004459342"/>
              </p:ext>
            </p:extLst>
          </p:nvPr>
        </p:nvGraphicFramePr>
        <p:xfrm>
          <a:off x="4437251" y="1977418"/>
          <a:ext cx="3050020" cy="1145154"/>
        </p:xfrm>
        <a:graphic>
          <a:graphicData uri="http://schemas.openxmlformats.org/presentationml/2006/ole">
            <mc:AlternateContent xmlns:mc="http://schemas.openxmlformats.org/markup-compatibility/2006">
              <mc:Choice xmlns:v="urn:schemas-microsoft-com:vml" Requires="v">
                <p:oleObj spid="_x0000_s3156" name="Equation" r:id="rId5" imgW="1282700" imgH="482600" progId="Equation.3">
                  <p:embed/>
                </p:oleObj>
              </mc:Choice>
              <mc:Fallback>
                <p:oleObj name="Equation" r:id="rId5" imgW="1282700" imgH="482600" progId="Equation.3">
                  <p:embed/>
                  <p:pic>
                    <p:nvPicPr>
                      <p:cNvPr id="6144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7251" y="1977418"/>
                        <a:ext cx="3050020" cy="1145154"/>
                      </a:xfrm>
                      <a:prstGeom prst="rect">
                        <a:avLst/>
                      </a:prstGeom>
                      <a:noFill/>
                      <a:ln>
                        <a:noFill/>
                      </a:ln>
                      <a:effec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3676334229"/>
              </p:ext>
            </p:extLst>
          </p:nvPr>
        </p:nvGraphicFramePr>
        <p:xfrm>
          <a:off x="2931939" y="3220007"/>
          <a:ext cx="6060643" cy="2930278"/>
        </p:xfrm>
        <a:graphic>
          <a:graphicData uri="http://schemas.openxmlformats.org/presentationml/2006/ole">
            <mc:AlternateContent xmlns:mc="http://schemas.openxmlformats.org/markup-compatibility/2006">
              <mc:Choice xmlns:v="urn:schemas-microsoft-com:vml" Requires="v">
                <p:oleObj spid="_x0000_s3157" name="Equation" r:id="rId7" imgW="2450880" imgH="1193760" progId="Equation.3">
                  <p:embed/>
                </p:oleObj>
              </mc:Choice>
              <mc:Fallback>
                <p:oleObj name="Equation" r:id="rId7" imgW="2450880" imgH="1193760" progId="Equation.3">
                  <p:embed/>
                  <p:pic>
                    <p:nvPicPr>
                      <p:cNvPr id="61444"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1939" y="3220007"/>
                        <a:ext cx="6060643" cy="2930278"/>
                      </a:xfrm>
                      <a:prstGeom prst="rect">
                        <a:avLst/>
                      </a:prstGeom>
                      <a:noFill/>
                      <a:ln>
                        <a:noFill/>
                      </a:ln>
                    </p:spPr>
                  </p:pic>
                </p:oleObj>
              </mc:Fallback>
            </mc:AlternateContent>
          </a:graphicData>
        </a:graphic>
      </p:graphicFrame>
      <p:sp>
        <p:nvSpPr>
          <p:cNvPr id="8" name="Text Box 6"/>
          <p:cNvSpPr txBox="1">
            <a:spLocks noChangeArrowheads="1"/>
          </p:cNvSpPr>
          <p:nvPr/>
        </p:nvSpPr>
        <p:spPr bwMode="auto">
          <a:xfrm>
            <a:off x="9698775" y="2351557"/>
            <a:ext cx="183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dirty="0">
                <a:latin typeface="Garamond" panose="02020404030301010803" pitchFamily="18" charset="0"/>
              </a:rPr>
              <a:t>During heating</a:t>
            </a:r>
          </a:p>
        </p:txBody>
      </p:sp>
      <p:sp>
        <p:nvSpPr>
          <p:cNvPr id="10" name="Text Box 7"/>
          <p:cNvSpPr txBox="1">
            <a:spLocks noChangeArrowheads="1"/>
          </p:cNvSpPr>
          <p:nvPr/>
        </p:nvSpPr>
        <p:spPr bwMode="auto">
          <a:xfrm>
            <a:off x="9944837" y="3681393"/>
            <a:ext cx="1585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dirty="0">
                <a:latin typeface="Garamond" panose="02020404030301010803" pitchFamily="18" charset="0"/>
              </a:rPr>
              <a:t>After heating</a:t>
            </a:r>
          </a:p>
        </p:txBody>
      </p:sp>
    </p:spTree>
    <p:extLst>
      <p:ext uri="{BB962C8B-B14F-4D97-AF65-F5344CB8AC3E}">
        <p14:creationId xmlns:p14="http://schemas.microsoft.com/office/powerpoint/2010/main" val="1432661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222310" y="251927"/>
            <a:ext cx="9479902" cy="1754326"/>
          </a:xfrm>
          <a:prstGeom prst="rect">
            <a:avLst/>
          </a:prstGeom>
          <a:noFill/>
        </p:spPr>
        <p:txBody>
          <a:bodyPr wrap="square" rtlCol="0">
            <a:spAutoFit/>
          </a:bodyPr>
          <a:lstStyle/>
          <a:p>
            <a:r>
              <a:rPr lang="en-US" sz="5400" dirty="0"/>
              <a:t>Thermal Conductivity: Single Needle Method</a:t>
            </a:r>
          </a:p>
        </p:txBody>
      </p:sp>
      <p:pic>
        <p:nvPicPr>
          <p:cNvPr id="5" name="Picture 6" descr="10cm thermal analysis need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073" y="2006253"/>
            <a:ext cx="3708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310" y="2006253"/>
            <a:ext cx="533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165734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222310" y="251927"/>
            <a:ext cx="9479902" cy="1754326"/>
          </a:xfrm>
          <a:prstGeom prst="rect">
            <a:avLst/>
          </a:prstGeom>
          <a:noFill/>
        </p:spPr>
        <p:txBody>
          <a:bodyPr wrap="square" rtlCol="0">
            <a:spAutoFit/>
          </a:bodyPr>
          <a:lstStyle/>
          <a:p>
            <a:r>
              <a:rPr lang="en-US" sz="5400" dirty="0"/>
              <a:t>Why is the response linear with In </a:t>
            </a:r>
            <a:r>
              <a:rPr lang="en-US" sz="5400" i="1" dirty="0"/>
              <a:t>t?</a:t>
            </a:r>
            <a:endParaRPr lang="en-US" sz="5400" dirty="0"/>
          </a:p>
        </p:txBody>
      </p:sp>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4661" y="2975811"/>
            <a:ext cx="71628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6" name="Object 2"/>
          <p:cNvGraphicFramePr>
            <a:graphicFrameLocks noChangeAspect="1"/>
          </p:cNvGraphicFramePr>
          <p:nvPr>
            <p:extLst>
              <p:ext uri="{D42A27DB-BD31-4B8C-83A1-F6EECF244321}">
                <p14:modId xmlns:p14="http://schemas.microsoft.com/office/powerpoint/2010/main" val="3400346647"/>
              </p:ext>
            </p:extLst>
          </p:nvPr>
        </p:nvGraphicFramePr>
        <p:xfrm>
          <a:off x="3952461" y="1832811"/>
          <a:ext cx="3306763" cy="1231900"/>
        </p:xfrm>
        <a:graphic>
          <a:graphicData uri="http://schemas.openxmlformats.org/presentationml/2006/ole">
            <mc:AlternateContent xmlns:mc="http://schemas.openxmlformats.org/markup-compatibility/2006">
              <mc:Choice xmlns:v="urn:schemas-microsoft-com:vml" Requires="v">
                <p:oleObj spid="_x0000_s4124" name="Equation" r:id="rId6" imgW="1295400" imgH="482600" progId="Equation.3">
                  <p:embed/>
                </p:oleObj>
              </mc:Choice>
              <mc:Fallback>
                <p:oleObj name="Equation" r:id="rId6" imgW="1295400" imgH="482600" progId="Equation.3">
                  <p:embed/>
                  <p:pic>
                    <p:nvPicPr>
                      <p:cNvPr id="30724"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461" y="1832811"/>
                        <a:ext cx="3306763"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280262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222310" y="251927"/>
            <a:ext cx="9479902" cy="1754326"/>
          </a:xfrm>
          <a:prstGeom prst="rect">
            <a:avLst/>
          </a:prstGeom>
          <a:noFill/>
        </p:spPr>
        <p:txBody>
          <a:bodyPr wrap="square" rtlCol="0">
            <a:spAutoFit/>
          </a:bodyPr>
          <a:lstStyle/>
          <a:p>
            <a:r>
              <a:rPr lang="en-US" sz="5400" dirty="0"/>
              <a:t>Pulsed Infinite Line Source, Approximate Solution</a:t>
            </a:r>
          </a:p>
        </p:txBody>
      </p:sp>
      <p:graphicFrame>
        <p:nvGraphicFramePr>
          <p:cNvPr id="5" name="Object 2"/>
          <p:cNvGraphicFramePr>
            <a:graphicFrameLocks noChangeAspect="1"/>
          </p:cNvGraphicFramePr>
          <p:nvPr>
            <p:extLst>
              <p:ext uri="{D42A27DB-BD31-4B8C-83A1-F6EECF244321}">
                <p14:modId xmlns:p14="http://schemas.microsoft.com/office/powerpoint/2010/main" val="2226890166"/>
              </p:ext>
            </p:extLst>
          </p:nvPr>
        </p:nvGraphicFramePr>
        <p:xfrm>
          <a:off x="2250219" y="1841810"/>
          <a:ext cx="4137025" cy="4308475"/>
        </p:xfrm>
        <a:graphic>
          <a:graphicData uri="http://schemas.openxmlformats.org/presentationml/2006/ole">
            <mc:AlternateContent xmlns:mc="http://schemas.openxmlformats.org/markup-compatibility/2006">
              <mc:Choice xmlns:v="urn:schemas-microsoft-com:vml" Requires="v">
                <p:oleObj spid="_x0000_s5137" name="Equation" r:id="rId5" imgW="1841500" imgH="1917700" progId="Equation.3">
                  <p:embed/>
                </p:oleObj>
              </mc:Choice>
              <mc:Fallback>
                <p:oleObj name="Equation" r:id="rId5" imgW="1841500" imgH="1917700" progId="Equation.3">
                  <p:embed/>
                  <p:pic>
                    <p:nvPicPr>
                      <p:cNvPr id="32771"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0219" y="1841810"/>
                        <a:ext cx="4137025" cy="430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6"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6062" y="2079112"/>
            <a:ext cx="34861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670114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222310" y="251927"/>
            <a:ext cx="9479902" cy="923330"/>
          </a:xfrm>
          <a:prstGeom prst="rect">
            <a:avLst/>
          </a:prstGeom>
          <a:noFill/>
        </p:spPr>
        <p:txBody>
          <a:bodyPr wrap="square" rtlCol="0">
            <a:spAutoFit/>
          </a:bodyPr>
          <a:lstStyle/>
          <a:p>
            <a:r>
              <a:rPr lang="en-US" sz="5400" dirty="0"/>
              <a:t>Example of </a:t>
            </a:r>
            <a:r>
              <a:rPr lang="en-US" sz="5400" i="1" dirty="0"/>
              <a:t>k</a:t>
            </a:r>
            <a:r>
              <a:rPr lang="en-US" sz="5400" dirty="0"/>
              <a:t> measurement</a:t>
            </a:r>
          </a:p>
        </p:txBody>
      </p:sp>
      <p:graphicFrame>
        <p:nvGraphicFramePr>
          <p:cNvPr id="5" name="Object 2"/>
          <p:cNvGraphicFramePr>
            <a:graphicFrameLocks noChangeAspect="1"/>
          </p:cNvGraphicFramePr>
          <p:nvPr>
            <p:extLst>
              <p:ext uri="{D42A27DB-BD31-4B8C-83A1-F6EECF244321}">
                <p14:modId xmlns:p14="http://schemas.microsoft.com/office/powerpoint/2010/main" val="3162900618"/>
              </p:ext>
            </p:extLst>
          </p:nvPr>
        </p:nvGraphicFramePr>
        <p:xfrm>
          <a:off x="2533261" y="1613308"/>
          <a:ext cx="6858000" cy="4098925"/>
        </p:xfrm>
        <a:graphic>
          <a:graphicData uri="http://schemas.openxmlformats.org/presentationml/2006/ole">
            <mc:AlternateContent xmlns:mc="http://schemas.openxmlformats.org/markup-compatibility/2006">
              <mc:Choice xmlns:v="urn:schemas-microsoft-com:vml" Requires="v">
                <p:oleObj spid="_x0000_s6172" name="Chart" r:id="rId5" imgW="3759200" imgH="2413000" progId="Excel.Chart.8">
                  <p:embed/>
                </p:oleObj>
              </mc:Choice>
              <mc:Fallback>
                <p:oleObj name="Chart" r:id="rId5" imgW="3759200" imgH="2413000" progId="Excel.Chart.8">
                  <p:embed/>
                  <p:pic>
                    <p:nvPicPr>
                      <p:cNvPr id="34819" name="Object 2"/>
                      <p:cNvPicPr>
                        <a:picLocks noChangeAspect="1" noChangeArrowheads="1"/>
                      </p:cNvPicPr>
                      <p:nvPr/>
                    </p:nvPicPr>
                    <p:blipFill>
                      <a:blip r:embed="rId6">
                        <a:extLst>
                          <a:ext uri="{28A0092B-C50C-407E-A947-70E740481C1C}">
                            <a14:useLocalDpi xmlns:a14="http://schemas.microsoft.com/office/drawing/2010/main" val="0"/>
                          </a:ext>
                        </a:extLst>
                      </a:blip>
                      <a:srcRect t="6787"/>
                      <a:stretch>
                        <a:fillRect/>
                      </a:stretch>
                    </p:blipFill>
                    <p:spPr bwMode="auto">
                      <a:xfrm>
                        <a:off x="2533261" y="1613308"/>
                        <a:ext cx="6858000" cy="409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77479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222310" y="251927"/>
            <a:ext cx="9479902" cy="1754326"/>
          </a:xfrm>
          <a:prstGeom prst="rect">
            <a:avLst/>
          </a:prstGeom>
          <a:noFill/>
        </p:spPr>
        <p:txBody>
          <a:bodyPr wrap="square" rtlCol="0">
            <a:spAutoFit/>
          </a:bodyPr>
          <a:lstStyle/>
          <a:p>
            <a:r>
              <a:rPr lang="en-US" sz="5400" dirty="0"/>
              <a:t>Heated Needle as Transient Line Heat Source </a:t>
            </a:r>
          </a:p>
        </p:txBody>
      </p:sp>
      <p:sp>
        <p:nvSpPr>
          <p:cNvPr id="6" name="Rectangle 3"/>
          <p:cNvSpPr txBox="1">
            <a:spLocks noChangeArrowheads="1"/>
          </p:cNvSpPr>
          <p:nvPr/>
        </p:nvSpPr>
        <p:spPr>
          <a:xfrm>
            <a:off x="2122243" y="3003656"/>
            <a:ext cx="7772400" cy="29815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Source is infinitely long and infinitesimally small</a:t>
            </a:r>
          </a:p>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Medium is uniform</a:t>
            </a:r>
          </a:p>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Temperature is uniform and constant</a:t>
            </a:r>
          </a:p>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Source is in intimate contact with medium</a:t>
            </a:r>
          </a:p>
        </p:txBody>
      </p:sp>
      <p:sp>
        <p:nvSpPr>
          <p:cNvPr id="2" name="TextBox 1"/>
          <p:cNvSpPr txBox="1"/>
          <p:nvPr/>
        </p:nvSpPr>
        <p:spPr>
          <a:xfrm>
            <a:off x="2122243" y="2326473"/>
            <a:ext cx="2011922" cy="646331"/>
          </a:xfrm>
          <a:prstGeom prst="rect">
            <a:avLst/>
          </a:prstGeom>
          <a:noFill/>
        </p:spPr>
        <p:txBody>
          <a:bodyPr wrap="square" rtlCol="0">
            <a:spAutoFit/>
          </a:bodyPr>
          <a:lstStyle/>
          <a:p>
            <a:r>
              <a:rPr lang="en-US" sz="3600" dirty="0"/>
              <a:t>Ideally</a:t>
            </a:r>
          </a:p>
        </p:txBody>
      </p:sp>
    </p:spTree>
    <p:extLst>
      <p:ext uri="{BB962C8B-B14F-4D97-AF65-F5344CB8AC3E}">
        <p14:creationId xmlns:p14="http://schemas.microsoft.com/office/powerpoint/2010/main" val="3486751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222310" y="251927"/>
            <a:ext cx="9479902" cy="1754326"/>
          </a:xfrm>
          <a:prstGeom prst="rect">
            <a:avLst/>
          </a:prstGeom>
          <a:noFill/>
        </p:spPr>
        <p:txBody>
          <a:bodyPr wrap="square" rtlCol="0">
            <a:spAutoFit/>
          </a:bodyPr>
          <a:lstStyle/>
          <a:p>
            <a:r>
              <a:rPr lang="en-US" sz="5400" dirty="0"/>
              <a:t>Heated Needle as Transient Line Heat Source Reality: </a:t>
            </a:r>
          </a:p>
        </p:txBody>
      </p:sp>
      <p:sp>
        <p:nvSpPr>
          <p:cNvPr id="6" name="Rectangle 3"/>
          <p:cNvSpPr txBox="1">
            <a:spLocks noChangeArrowheads="1"/>
          </p:cNvSpPr>
          <p:nvPr/>
        </p:nvSpPr>
        <p:spPr>
          <a:xfrm>
            <a:off x="2076061" y="2218565"/>
            <a:ext cx="7772400" cy="4114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Source is 10cm long and 2.4 mm in diameter</a:t>
            </a:r>
          </a:p>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Temperature may vary in space and time</a:t>
            </a:r>
          </a:p>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Contact resistance between source and medium can occur</a:t>
            </a:r>
          </a:p>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Medium may not be uniform (no control)</a:t>
            </a:r>
          </a:p>
          <a:p>
            <a:pPr marL="457200" indent="-457200" algn="l">
              <a:buClr>
                <a:schemeClr val="accent2">
                  <a:lumMod val="75000"/>
                </a:schemeClr>
              </a:buClr>
              <a:buFont typeface="Arial" panose="020B0604020202020204" pitchFamily="34" charset="0"/>
              <a:buChar char="•"/>
            </a:pPr>
            <a:endParaRPr lang="en-US" altLang="en-US" sz="3200" dirty="0">
              <a:ea typeface="ＭＳ Ｐゴシック" panose="020B0600070205080204" pitchFamily="34" charset="-128"/>
            </a:endParaRPr>
          </a:p>
        </p:txBody>
      </p:sp>
    </p:spTree>
    <p:extLst>
      <p:ext uri="{BB962C8B-B14F-4D97-AF65-F5344CB8AC3E}">
        <p14:creationId xmlns:p14="http://schemas.microsoft.com/office/powerpoint/2010/main" val="1710531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222310" y="251927"/>
            <a:ext cx="9479902" cy="1754326"/>
          </a:xfrm>
          <a:prstGeom prst="rect">
            <a:avLst/>
          </a:prstGeom>
          <a:noFill/>
        </p:spPr>
        <p:txBody>
          <a:bodyPr wrap="square" rtlCol="0">
            <a:spAutoFit/>
          </a:bodyPr>
          <a:lstStyle/>
          <a:p>
            <a:r>
              <a:rPr lang="en-US" sz="5400" dirty="0"/>
              <a:t>Transient Methods for Determining </a:t>
            </a:r>
            <a:r>
              <a:rPr lang="en-US" sz="5400" i="1" dirty="0"/>
              <a:t>k</a:t>
            </a:r>
          </a:p>
        </p:txBody>
      </p:sp>
      <p:sp>
        <p:nvSpPr>
          <p:cNvPr id="5" name="Rectangle 5"/>
          <p:cNvSpPr txBox="1">
            <a:spLocks noChangeArrowheads="1"/>
          </p:cNvSpPr>
          <p:nvPr/>
        </p:nvSpPr>
        <p:spPr>
          <a:xfrm>
            <a:off x="1222310" y="2250125"/>
            <a:ext cx="3810000" cy="325853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None/>
            </a:pPr>
            <a:r>
              <a:rPr lang="en-US" altLang="en-US" sz="2800" dirty="0">
                <a:ea typeface="ＭＳ Ｐゴシック" panose="020B0600070205080204" pitchFamily="34" charset="-128"/>
              </a:rPr>
              <a:t>Good</a:t>
            </a:r>
          </a:p>
          <a:p>
            <a:pPr marL="342900" indent="-342900" algn="l">
              <a:buClr>
                <a:schemeClr val="accent2">
                  <a:lumMod val="75000"/>
                </a:schemeClr>
              </a:buClr>
              <a:buFont typeface="Arial" panose="020B0604020202020204" pitchFamily="34" charset="0"/>
              <a:buChar char="•"/>
            </a:pPr>
            <a:r>
              <a:rPr lang="en-US" altLang="en-US" sz="2800" dirty="0">
                <a:ea typeface="ＭＳ Ｐゴシック" panose="020B0600070205080204" pitchFamily="34" charset="-128"/>
              </a:rPr>
              <a:t>Small or large samples</a:t>
            </a:r>
          </a:p>
          <a:p>
            <a:pPr marL="342900" indent="-342900" algn="l">
              <a:buClr>
                <a:schemeClr val="accent2">
                  <a:lumMod val="75000"/>
                </a:schemeClr>
              </a:buClr>
              <a:buFont typeface="Arial" panose="020B0604020202020204" pitchFamily="34" charset="0"/>
              <a:buChar char="•"/>
            </a:pPr>
            <a:r>
              <a:rPr lang="en-US" altLang="en-US" sz="2800" dirty="0">
                <a:ea typeface="ＭＳ Ｐゴシック" panose="020B0600070205080204" pitchFamily="34" charset="-128"/>
              </a:rPr>
              <a:t>Fast</a:t>
            </a:r>
          </a:p>
          <a:p>
            <a:pPr marL="342900" indent="-342900" algn="l">
              <a:buClr>
                <a:schemeClr val="accent2">
                  <a:lumMod val="75000"/>
                </a:schemeClr>
              </a:buClr>
              <a:buFont typeface="Arial" panose="020B0604020202020204" pitchFamily="34" charset="0"/>
              <a:buChar char="•"/>
            </a:pPr>
            <a:r>
              <a:rPr lang="en-US" altLang="en-US" sz="2800" dirty="0">
                <a:ea typeface="ＭＳ Ｐゴシック" panose="020B0600070205080204" pitchFamily="34" charset="-128"/>
              </a:rPr>
              <a:t>Portable</a:t>
            </a:r>
          </a:p>
          <a:p>
            <a:pPr marL="342900" indent="-342900" algn="l">
              <a:buClr>
                <a:schemeClr val="accent2">
                  <a:lumMod val="75000"/>
                </a:schemeClr>
              </a:buClr>
              <a:buFont typeface="Arial" panose="020B0604020202020204" pitchFamily="34" charset="0"/>
              <a:buChar char="•"/>
            </a:pPr>
            <a:r>
              <a:rPr lang="en-US" altLang="en-US" sz="2800" dirty="0">
                <a:ea typeface="ＭＳ Ｐゴシック" panose="020B0600070205080204" pitchFamily="34" charset="-128"/>
              </a:rPr>
              <a:t>No thermally induced water flow</a:t>
            </a:r>
          </a:p>
          <a:p>
            <a:pPr marL="342900" indent="-342900" algn="l">
              <a:buClr>
                <a:schemeClr val="accent2">
                  <a:lumMod val="75000"/>
                </a:schemeClr>
              </a:buClr>
              <a:buFont typeface="Arial" panose="020B0604020202020204" pitchFamily="34" charset="0"/>
              <a:buChar char="•"/>
            </a:pPr>
            <a:r>
              <a:rPr lang="en-US" altLang="en-US" sz="2800" dirty="0">
                <a:ea typeface="ＭＳ Ｐゴシック" panose="020B0600070205080204" pitchFamily="34" charset="-128"/>
              </a:rPr>
              <a:t>In situ measurements</a:t>
            </a:r>
          </a:p>
          <a:p>
            <a:pPr marL="342900" indent="-342900" algn="l">
              <a:buClr>
                <a:schemeClr val="accent2">
                  <a:lumMod val="75000"/>
                </a:schemeClr>
              </a:buClr>
              <a:buFont typeface="Arial" panose="020B0604020202020204" pitchFamily="34" charset="0"/>
              <a:buChar char="•"/>
            </a:pPr>
            <a:endParaRPr lang="en-US" altLang="en-US" sz="2800" dirty="0">
              <a:ea typeface="ＭＳ Ｐゴシック" panose="020B0600070205080204" pitchFamily="34" charset="-128"/>
            </a:endParaRPr>
          </a:p>
          <a:p>
            <a:pPr marL="342900" indent="-342900" algn="l">
              <a:buClr>
                <a:schemeClr val="accent2">
                  <a:lumMod val="75000"/>
                </a:schemeClr>
              </a:buClr>
              <a:buFont typeface="Arial" panose="020B0604020202020204" pitchFamily="34" charset="0"/>
              <a:buChar char="•"/>
            </a:pPr>
            <a:endParaRPr lang="en-US" altLang="en-US" sz="2800" dirty="0">
              <a:ea typeface="ＭＳ Ｐゴシック" panose="020B0600070205080204" pitchFamily="34" charset="-128"/>
            </a:endParaRPr>
          </a:p>
        </p:txBody>
      </p:sp>
      <p:sp>
        <p:nvSpPr>
          <p:cNvPr id="6" name="Rectangle 6"/>
          <p:cNvSpPr txBox="1">
            <a:spLocks noChangeArrowheads="1"/>
          </p:cNvSpPr>
          <p:nvPr/>
        </p:nvSpPr>
        <p:spPr>
          <a:xfrm>
            <a:off x="5286752" y="2250125"/>
            <a:ext cx="4535488"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en-US" dirty="0">
                <a:ea typeface="ＭＳ Ｐゴシック" panose="020B0600070205080204" pitchFamily="34" charset="-128"/>
              </a:rPr>
              <a:t>Bad</a:t>
            </a:r>
          </a:p>
          <a:p>
            <a:r>
              <a:rPr lang="en-US" altLang="en-US" dirty="0">
                <a:ea typeface="ＭＳ Ｐゴシック" panose="020B0600070205080204" pitchFamily="34" charset="-128"/>
              </a:rPr>
              <a:t>Destructive</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614044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6677" y="2456640"/>
            <a:ext cx="9144000" cy="2387600"/>
          </a:xfrm>
        </p:spPr>
        <p:txBody>
          <a:bodyPr>
            <a:normAutofit fontScale="90000"/>
          </a:bodyPr>
          <a:lstStyle/>
          <a:p>
            <a:r>
              <a:rPr lang="en-US" dirty="0"/>
              <a:t>Support from:</a:t>
            </a:r>
            <a:br>
              <a:rPr lang="en-US" dirty="0"/>
            </a:br>
            <a:r>
              <a:rPr lang="en-US" dirty="0"/>
              <a:t>Dr. </a:t>
            </a:r>
            <a:r>
              <a:rPr lang="en-US" dirty="0" err="1"/>
              <a:t>Gaylon</a:t>
            </a:r>
            <a:r>
              <a:rPr lang="en-US" dirty="0"/>
              <a:t> Campbell</a:t>
            </a:r>
            <a:br>
              <a:rPr lang="en-US" dirty="0"/>
            </a:br>
            <a:r>
              <a:rPr lang="en-US" dirty="0"/>
              <a:t>and</a:t>
            </a:r>
            <a:br>
              <a:rPr lang="en-US" dirty="0"/>
            </a:br>
            <a:r>
              <a:rPr lang="en-US" dirty="0"/>
              <a:t>Dr. Doug </a:t>
            </a:r>
            <a:r>
              <a:rPr lang="en-US" dirty="0" err="1"/>
              <a:t>Cobos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80681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latin typeface="+mn-lt"/>
              </a:rPr>
              <a:t>Improvements on the Transient Method</a:t>
            </a:r>
          </a:p>
        </p:txBody>
      </p:sp>
      <p:sp>
        <p:nvSpPr>
          <p:cNvPr id="3" name="Content Placeholder 2"/>
          <p:cNvSpPr>
            <a:spLocks noGrp="1"/>
          </p:cNvSpPr>
          <p:nvPr>
            <p:ph idx="1"/>
          </p:nvPr>
        </p:nvSpPr>
        <p:spPr>
          <a:xfrm>
            <a:off x="2112433" y="2224304"/>
            <a:ext cx="7967133" cy="4351338"/>
          </a:xfrm>
        </p:spPr>
        <p:txBody>
          <a:bodyPr/>
          <a:lstStyle/>
          <a:p>
            <a:pPr marL="0" indent="0">
              <a:buNone/>
            </a:pPr>
            <a:r>
              <a:rPr lang="en-US" b="1" dirty="0"/>
              <a:t>Blackwell solution to the differential equation</a:t>
            </a:r>
          </a:p>
          <a:p>
            <a:pPr>
              <a:buClr>
                <a:srgbClr val="C00000"/>
              </a:buClr>
            </a:pPr>
            <a:r>
              <a:rPr lang="en-US" dirty="0"/>
              <a:t>Takes into account the finite probe size</a:t>
            </a:r>
          </a:p>
          <a:p>
            <a:pPr>
              <a:buClr>
                <a:srgbClr val="C00000"/>
              </a:buClr>
            </a:pPr>
            <a:r>
              <a:rPr lang="en-US" dirty="0"/>
              <a:t>Takes into account contact resistance</a:t>
            </a:r>
          </a:p>
          <a:p>
            <a:pPr>
              <a:buClr>
                <a:srgbClr val="C00000"/>
              </a:buClr>
            </a:pPr>
            <a:endParaRPr lang="en-US" dirty="0"/>
          </a:p>
          <a:p>
            <a:pPr marL="0" indent="0">
              <a:buClr>
                <a:srgbClr val="C00000"/>
              </a:buClr>
              <a:buNone/>
            </a:pPr>
            <a:r>
              <a:rPr lang="en-US" b="1" dirty="0"/>
              <a:t>Other improvements</a:t>
            </a:r>
          </a:p>
          <a:p>
            <a:pPr>
              <a:buClr>
                <a:srgbClr val="C00000"/>
              </a:buClr>
            </a:pPr>
            <a:r>
              <a:rPr lang="en-US" dirty="0"/>
              <a:t>Monitors temperature drift and correct the data </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5" name="Straight Connector 4"/>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19947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222310" y="251927"/>
            <a:ext cx="9479902" cy="923330"/>
          </a:xfrm>
          <a:prstGeom prst="rect">
            <a:avLst/>
          </a:prstGeom>
          <a:noFill/>
        </p:spPr>
        <p:txBody>
          <a:bodyPr wrap="square" rtlCol="0">
            <a:spAutoFit/>
          </a:bodyPr>
          <a:lstStyle/>
          <a:p>
            <a:r>
              <a:rPr lang="en-US" sz="5400" dirty="0"/>
              <a:t>Thermal </a:t>
            </a:r>
            <a:r>
              <a:rPr lang="en-US" sz="5400" dirty="0" err="1"/>
              <a:t>Dryout</a:t>
            </a:r>
            <a:r>
              <a:rPr lang="en-US" sz="5400" dirty="0"/>
              <a:t> Curves</a:t>
            </a:r>
          </a:p>
        </p:txBody>
      </p:sp>
      <p:sp>
        <p:nvSpPr>
          <p:cNvPr id="5" name="Rectangle 3"/>
          <p:cNvSpPr txBox="1">
            <a:spLocks noChangeArrowheads="1"/>
          </p:cNvSpPr>
          <p:nvPr/>
        </p:nvSpPr>
        <p:spPr>
          <a:xfrm>
            <a:off x="2076061" y="1682920"/>
            <a:ext cx="7772400" cy="4114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The relationship between thermal conductivity and water content for a soil or other porous material</a:t>
            </a:r>
          </a:p>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Water content is an important variable, but density, mineralogy and temperature are also important.  These need to be held constant</a:t>
            </a:r>
          </a:p>
        </p:txBody>
      </p:sp>
    </p:spTree>
    <p:extLst>
      <p:ext uri="{BB962C8B-B14F-4D97-AF65-F5344CB8AC3E}">
        <p14:creationId xmlns:p14="http://schemas.microsoft.com/office/powerpoint/2010/main" val="3049928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222310" y="251927"/>
            <a:ext cx="9479902" cy="923330"/>
          </a:xfrm>
          <a:prstGeom prst="rect">
            <a:avLst/>
          </a:prstGeom>
          <a:noFill/>
        </p:spPr>
        <p:txBody>
          <a:bodyPr wrap="square" rtlCol="0">
            <a:spAutoFit/>
          </a:bodyPr>
          <a:lstStyle/>
          <a:p>
            <a:r>
              <a:rPr lang="en-US" sz="5400" dirty="0" err="1"/>
              <a:t>Dryout</a:t>
            </a:r>
            <a:r>
              <a:rPr lang="en-US" sz="5400" dirty="0"/>
              <a:t> Curve of Sand</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940" y="1418284"/>
            <a:ext cx="7488642" cy="473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3127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222310" y="251927"/>
            <a:ext cx="9479902" cy="923330"/>
          </a:xfrm>
          <a:prstGeom prst="rect">
            <a:avLst/>
          </a:prstGeom>
          <a:noFill/>
        </p:spPr>
        <p:txBody>
          <a:bodyPr wrap="square" rtlCol="0">
            <a:spAutoFit/>
          </a:bodyPr>
          <a:lstStyle/>
          <a:p>
            <a:r>
              <a:rPr lang="en-US" sz="5400" dirty="0"/>
              <a:t>General PCM Info</a:t>
            </a:r>
          </a:p>
        </p:txBody>
      </p:sp>
      <p:sp>
        <p:nvSpPr>
          <p:cNvPr id="6" name="Rectangle 3"/>
          <p:cNvSpPr txBox="1">
            <a:spLocks noChangeArrowheads="1"/>
          </p:cNvSpPr>
          <p:nvPr/>
        </p:nvSpPr>
        <p:spPr>
          <a:xfrm>
            <a:off x="2076061" y="1682920"/>
            <a:ext cx="7772400" cy="4114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Transient line method can be used in liquids, solids, and gels.</a:t>
            </a:r>
          </a:p>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Sensors can be used in an environmental chamber</a:t>
            </a:r>
          </a:p>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Lab tech saves time with continuous read mode</a:t>
            </a:r>
          </a:p>
        </p:txBody>
      </p:sp>
    </p:spTree>
    <p:extLst>
      <p:ext uri="{BB962C8B-B14F-4D97-AF65-F5344CB8AC3E}">
        <p14:creationId xmlns:p14="http://schemas.microsoft.com/office/powerpoint/2010/main" val="3034358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222310" y="251927"/>
            <a:ext cx="9479902" cy="923330"/>
          </a:xfrm>
          <a:prstGeom prst="rect">
            <a:avLst/>
          </a:prstGeom>
          <a:noFill/>
        </p:spPr>
        <p:txBody>
          <a:bodyPr wrap="square" rtlCol="0">
            <a:spAutoFit/>
          </a:bodyPr>
          <a:lstStyle/>
          <a:p>
            <a:r>
              <a:rPr lang="en-US" sz="5400" dirty="0"/>
              <a:t>Experiment in PCMs</a:t>
            </a:r>
          </a:p>
        </p:txBody>
      </p:sp>
      <p:sp>
        <p:nvSpPr>
          <p:cNvPr id="6" name="Rectangle 3"/>
          <p:cNvSpPr txBox="1">
            <a:spLocks noChangeArrowheads="1"/>
          </p:cNvSpPr>
          <p:nvPr/>
        </p:nvSpPr>
        <p:spPr>
          <a:xfrm>
            <a:off x="2076061" y="1682920"/>
            <a:ext cx="7772400" cy="4114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Tested liquids and gels</a:t>
            </a:r>
          </a:p>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Green product phase change occurs at 5 </a:t>
            </a:r>
            <a:r>
              <a:rPr lang="en-US" altLang="en-US" sz="3200" baseline="30000" dirty="0" err="1">
                <a:ea typeface="ＭＳ Ｐゴシック" panose="020B0600070205080204" pitchFamily="34" charset="-128"/>
              </a:rPr>
              <a:t>o</a:t>
            </a:r>
            <a:r>
              <a:rPr lang="en-US" altLang="en-US" sz="3200" dirty="0" err="1">
                <a:ea typeface="ＭＳ Ｐゴシック" panose="020B0600070205080204" pitchFamily="34" charset="-128"/>
              </a:rPr>
              <a:t>C</a:t>
            </a:r>
            <a:endParaRPr lang="en-US" altLang="en-US" sz="3200" dirty="0">
              <a:ea typeface="ＭＳ Ｐゴシック" panose="020B0600070205080204" pitchFamily="34" charset="-128"/>
            </a:endParaRPr>
          </a:p>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Orange product phase change occurs at   15 </a:t>
            </a:r>
            <a:r>
              <a:rPr lang="en-US" altLang="en-US" sz="3200" baseline="30000" dirty="0" err="1">
                <a:ea typeface="ＭＳ Ｐゴシック" panose="020B0600070205080204" pitchFamily="34" charset="-128"/>
              </a:rPr>
              <a:t>o</a:t>
            </a:r>
            <a:r>
              <a:rPr lang="en-US" altLang="en-US" sz="3200" dirty="0" err="1">
                <a:ea typeface="ＭＳ Ｐゴシック" panose="020B0600070205080204" pitchFamily="34" charset="-128"/>
              </a:rPr>
              <a:t>C</a:t>
            </a:r>
            <a:endParaRPr lang="en-US" altLang="en-US" sz="3200" dirty="0">
              <a:ea typeface="ＭＳ Ｐゴシック" panose="020B0600070205080204" pitchFamily="34" charset="-128"/>
            </a:endParaRPr>
          </a:p>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Gel samples retain shape at warmer temperatures</a:t>
            </a:r>
          </a:p>
        </p:txBody>
      </p:sp>
    </p:spTree>
    <p:extLst>
      <p:ext uri="{BB962C8B-B14F-4D97-AF65-F5344CB8AC3E}">
        <p14:creationId xmlns:p14="http://schemas.microsoft.com/office/powerpoint/2010/main" val="672163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222310" y="251927"/>
            <a:ext cx="9479902" cy="923330"/>
          </a:xfrm>
          <a:prstGeom prst="rect">
            <a:avLst/>
          </a:prstGeom>
          <a:noFill/>
        </p:spPr>
        <p:txBody>
          <a:bodyPr wrap="square" rtlCol="0">
            <a:spAutoFit/>
          </a:bodyPr>
          <a:lstStyle/>
          <a:p>
            <a:r>
              <a:rPr lang="en-US" sz="5400" dirty="0"/>
              <a:t>Test Setup</a:t>
            </a:r>
          </a:p>
        </p:txBody>
      </p:sp>
      <p:sp>
        <p:nvSpPr>
          <p:cNvPr id="5" name="Rectangle 3"/>
          <p:cNvSpPr txBox="1">
            <a:spLocks noChangeArrowheads="1"/>
          </p:cNvSpPr>
          <p:nvPr/>
        </p:nvSpPr>
        <p:spPr>
          <a:xfrm>
            <a:off x="635881" y="1724842"/>
            <a:ext cx="7772400" cy="4114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Needle inserted into the gel and placed in an environmental chamber.</a:t>
            </a:r>
          </a:p>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Liquid samples placed in vial and thermal needle probe inserted into vial via septa in lid.</a:t>
            </a:r>
          </a:p>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Needles in vertical orientation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407136" y="2108760"/>
            <a:ext cx="3742083" cy="2806562"/>
          </a:xfrm>
          <a:prstGeom prst="rect">
            <a:avLst/>
          </a:prstGeom>
        </p:spPr>
      </p:pic>
    </p:spTree>
    <p:extLst>
      <p:ext uri="{BB962C8B-B14F-4D97-AF65-F5344CB8AC3E}">
        <p14:creationId xmlns:p14="http://schemas.microsoft.com/office/powerpoint/2010/main" val="2038505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222310" y="251927"/>
            <a:ext cx="9479902" cy="923330"/>
          </a:xfrm>
          <a:prstGeom prst="rect">
            <a:avLst/>
          </a:prstGeom>
          <a:noFill/>
        </p:spPr>
        <p:txBody>
          <a:bodyPr wrap="square" rtlCol="0">
            <a:spAutoFit/>
          </a:bodyPr>
          <a:lstStyle/>
          <a:p>
            <a:r>
              <a:rPr lang="en-US" sz="5400" dirty="0"/>
              <a:t>Results of 5</a:t>
            </a:r>
            <a:r>
              <a:rPr lang="en-US" sz="5400" baseline="30000" dirty="0"/>
              <a:t>o</a:t>
            </a:r>
            <a:r>
              <a:rPr lang="en-US" sz="5400" dirty="0"/>
              <a:t>C Materials</a:t>
            </a:r>
          </a:p>
        </p:txBody>
      </p:sp>
      <p:graphicFrame>
        <p:nvGraphicFramePr>
          <p:cNvPr id="6" name="Chart 5">
            <a:extLst>
              <a:ext uri="{FF2B5EF4-FFF2-40B4-BE49-F238E27FC236}">
                <a16:creationId xmlns:a16="http://schemas.microsoft.com/office/drawing/2014/main" id="{BAA47FAD-7F79-4D1A-9954-ED6FBE18A4E9}"/>
              </a:ext>
            </a:extLst>
          </p:cNvPr>
          <p:cNvGraphicFramePr>
            <a:graphicFrameLocks/>
          </p:cNvGraphicFramePr>
          <p:nvPr>
            <p:extLst>
              <p:ext uri="{D42A27DB-BD31-4B8C-83A1-F6EECF244321}">
                <p14:modId xmlns:p14="http://schemas.microsoft.com/office/powerpoint/2010/main" val="3064393158"/>
              </p:ext>
            </p:extLst>
          </p:nvPr>
        </p:nvGraphicFramePr>
        <p:xfrm>
          <a:off x="1640133" y="1219263"/>
          <a:ext cx="8644255" cy="47319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9861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222310" y="251927"/>
            <a:ext cx="9479902" cy="923330"/>
          </a:xfrm>
          <a:prstGeom prst="rect">
            <a:avLst/>
          </a:prstGeom>
          <a:noFill/>
        </p:spPr>
        <p:txBody>
          <a:bodyPr wrap="square" rtlCol="0">
            <a:spAutoFit/>
          </a:bodyPr>
          <a:lstStyle/>
          <a:p>
            <a:r>
              <a:rPr lang="en-US" sz="5400" dirty="0"/>
              <a:t>Results of 17</a:t>
            </a:r>
            <a:r>
              <a:rPr lang="en-US" sz="5400" baseline="30000" dirty="0"/>
              <a:t>o</a:t>
            </a:r>
            <a:r>
              <a:rPr lang="en-US" sz="5400" dirty="0"/>
              <a:t>C Materials </a:t>
            </a:r>
          </a:p>
        </p:txBody>
      </p:sp>
      <p:graphicFrame>
        <p:nvGraphicFramePr>
          <p:cNvPr id="8" name="Chart 7">
            <a:extLst>
              <a:ext uri="{FF2B5EF4-FFF2-40B4-BE49-F238E27FC236}">
                <a16:creationId xmlns:a16="http://schemas.microsoft.com/office/drawing/2014/main" id="{485496CF-35F0-4AFC-847D-AE1FF3D8A5DC}"/>
              </a:ext>
            </a:extLst>
          </p:cNvPr>
          <p:cNvGraphicFramePr>
            <a:graphicFrameLocks/>
          </p:cNvGraphicFramePr>
          <p:nvPr>
            <p:extLst>
              <p:ext uri="{D42A27DB-BD31-4B8C-83A1-F6EECF244321}">
                <p14:modId xmlns:p14="http://schemas.microsoft.com/office/powerpoint/2010/main" val="2933857186"/>
              </p:ext>
            </p:extLst>
          </p:nvPr>
        </p:nvGraphicFramePr>
        <p:xfrm>
          <a:off x="2019300" y="1175257"/>
          <a:ext cx="8153400" cy="47339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70563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263926" y="320507"/>
            <a:ext cx="9479902" cy="923330"/>
          </a:xfrm>
          <a:prstGeom prst="rect">
            <a:avLst/>
          </a:prstGeom>
          <a:noFill/>
        </p:spPr>
        <p:txBody>
          <a:bodyPr wrap="square" rtlCol="0">
            <a:spAutoFit/>
          </a:bodyPr>
          <a:lstStyle/>
          <a:p>
            <a:r>
              <a:rPr lang="en-US" sz="5400" dirty="0"/>
              <a:t>Conclusion</a:t>
            </a:r>
          </a:p>
        </p:txBody>
      </p:sp>
      <p:sp>
        <p:nvSpPr>
          <p:cNvPr id="5" name="Rectangle 3"/>
          <p:cNvSpPr txBox="1">
            <a:spLocks noChangeArrowheads="1"/>
          </p:cNvSpPr>
          <p:nvPr/>
        </p:nvSpPr>
        <p:spPr>
          <a:xfrm>
            <a:off x="2076061" y="1682920"/>
            <a:ext cx="7772400" cy="4114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Steady state method is simple, but has flaws that can result in bad data</a:t>
            </a:r>
          </a:p>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Transient line source solves for some of those faults</a:t>
            </a:r>
          </a:p>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We are making improvements to make it even better</a:t>
            </a:r>
          </a:p>
          <a:p>
            <a:pPr marL="457200" indent="-457200" algn="l">
              <a:buClr>
                <a:schemeClr val="accent2">
                  <a:lumMod val="75000"/>
                </a:schemeClr>
              </a:buClr>
              <a:buFont typeface="Arial" panose="020B0604020202020204" pitchFamily="34" charset="0"/>
              <a:buChar char="•"/>
            </a:pPr>
            <a:r>
              <a:rPr lang="en-US" altLang="en-US" sz="3200" dirty="0">
                <a:ea typeface="ＭＳ Ｐゴシック" panose="020B0600070205080204" pitchFamily="34" charset="-128"/>
              </a:rPr>
              <a:t>Transient line method works well in PCMs</a:t>
            </a:r>
          </a:p>
        </p:txBody>
      </p:sp>
    </p:spTree>
    <p:extLst>
      <p:ext uri="{BB962C8B-B14F-4D97-AF65-F5344CB8AC3E}">
        <p14:creationId xmlns:p14="http://schemas.microsoft.com/office/powerpoint/2010/main" val="2697825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671" y="657223"/>
            <a:ext cx="11323942" cy="4743450"/>
          </a:xfrm>
        </p:spPr>
        <p:txBody>
          <a:bodyPr>
            <a:normAutofit fontScale="90000"/>
          </a:bodyPr>
          <a:lstStyle/>
          <a:p>
            <a:r>
              <a:rPr lang="en-US" dirty="0"/>
              <a:t>Decagon Devices, Inc.</a:t>
            </a:r>
            <a:br>
              <a:rPr lang="en-US" dirty="0"/>
            </a:br>
            <a:r>
              <a:rPr lang="en-US" sz="2800" dirty="0"/>
              <a:t>(Pullman, WA, USA)</a:t>
            </a:r>
            <a:br>
              <a:rPr lang="en-US" dirty="0"/>
            </a:br>
            <a:r>
              <a:rPr lang="en-US" dirty="0"/>
              <a:t>+</a:t>
            </a:r>
            <a:br>
              <a:rPr lang="en-US" dirty="0"/>
            </a:br>
            <a:r>
              <a:rPr lang="en-US" dirty="0"/>
              <a:t>UMS Ag </a:t>
            </a:r>
            <a:br>
              <a:rPr lang="en-US" dirty="0"/>
            </a:br>
            <a:r>
              <a:rPr lang="en-US" sz="2800" dirty="0"/>
              <a:t>(Munich, Germany)</a:t>
            </a:r>
            <a:br>
              <a:rPr lang="en-US" sz="2800" dirty="0"/>
            </a:br>
            <a:r>
              <a:rPr lang="en-US" dirty="0"/>
              <a:t>=</a:t>
            </a:r>
            <a:br>
              <a:rPr lang="en-US" dirty="0"/>
            </a:br>
            <a:r>
              <a:rPr lang="en-US" dirty="0"/>
              <a:t>METER Group</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25477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296"/>
            <a:ext cx="9144000" cy="1587857"/>
          </a:xfrm>
        </p:spPr>
        <p:txBody>
          <a:bodyPr>
            <a:normAutofit fontScale="90000"/>
          </a:bodyPr>
          <a:lstStyle/>
          <a:p>
            <a:r>
              <a:rPr lang="en-US" altLang="en-US" dirty="0">
                <a:ea typeface="ＭＳ Ｐゴシック" panose="020B0600070205080204" pitchFamily="34" charset="-128"/>
              </a:rPr>
              <a:t>Phoenix Scout Mission to Mars June 25, 2008 – Oct., 2008 </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pic>
        <p:nvPicPr>
          <p:cNvPr id="6" name="Picture 6" descr="News Item Photo"/>
          <p:cNvPicPr>
            <a:picLocks noChangeAspect="1" noChangeArrowheads="1"/>
          </p:cNvPicPr>
          <p:nvPr/>
        </p:nvPicPr>
        <p:blipFill>
          <a:blip r:embed="rId4">
            <a:extLst>
              <a:ext uri="{28A0092B-C50C-407E-A947-70E740481C1C}">
                <a14:useLocalDpi xmlns:a14="http://schemas.microsoft.com/office/drawing/2010/main" val="0"/>
              </a:ext>
            </a:extLst>
          </a:blip>
          <a:srcRect l="10001" r="7143"/>
          <a:stretch>
            <a:fillRect/>
          </a:stretch>
        </p:blipFill>
        <p:spPr bwMode="auto">
          <a:xfrm>
            <a:off x="2016967" y="2026068"/>
            <a:ext cx="44196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Documents and Settings\colin\Desktop\mission images\scoop and TECP2.jpg"/>
          <p:cNvPicPr>
            <a:picLocks noChangeAspect="1" noChangeArrowheads="1"/>
          </p:cNvPicPr>
          <p:nvPr/>
        </p:nvPicPr>
        <p:blipFill>
          <a:blip r:embed="rId5">
            <a:extLst>
              <a:ext uri="{28A0092B-C50C-407E-A947-70E740481C1C}">
                <a14:useLocalDpi xmlns:a14="http://schemas.microsoft.com/office/drawing/2010/main" val="0"/>
              </a:ext>
            </a:extLst>
          </a:blip>
          <a:srcRect l="11539" r="11539"/>
          <a:stretch>
            <a:fillRect/>
          </a:stretch>
        </p:blipFill>
        <p:spPr bwMode="auto">
          <a:xfrm>
            <a:off x="7360298" y="2026068"/>
            <a:ext cx="304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34671" y="4878375"/>
            <a:ext cx="7018111" cy="523220"/>
          </a:xfrm>
          <a:prstGeom prst="rect">
            <a:avLst/>
          </a:prstGeom>
        </p:spPr>
        <p:txBody>
          <a:bodyPr wrap="square">
            <a:spAutoFit/>
          </a:bodyPr>
          <a:lstStyle/>
          <a:p>
            <a:r>
              <a:rPr lang="en-US" altLang="en-US" sz="2800" dirty="0">
                <a:ea typeface="ＭＳ Ｐゴシック" panose="020B0600070205080204" pitchFamily="34" charset="-128"/>
              </a:rPr>
              <a:t>TECP: Thermal and electrical properties probe</a:t>
            </a:r>
          </a:p>
        </p:txBody>
      </p:sp>
    </p:spTree>
    <p:extLst>
      <p:ext uri="{BB962C8B-B14F-4D97-AF65-F5344CB8AC3E}">
        <p14:creationId xmlns:p14="http://schemas.microsoft.com/office/powerpoint/2010/main" val="4201401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391886"/>
            <a:ext cx="9143999" cy="942392"/>
          </a:xfrm>
        </p:spPr>
        <p:txBody>
          <a:bodyPr>
            <a:normAutofit fontScale="90000"/>
          </a:bodyPr>
          <a:lstStyle/>
          <a:p>
            <a:r>
              <a:rPr lang="en-US" b="1" dirty="0"/>
              <a:t>Interesting Direct Applications</a:t>
            </a:r>
          </a:p>
        </p:txBody>
      </p:sp>
      <p:sp>
        <p:nvSpPr>
          <p:cNvPr id="3" name="Subtitle 2"/>
          <p:cNvSpPr>
            <a:spLocks noGrp="1"/>
          </p:cNvSpPr>
          <p:nvPr>
            <p:ph type="subTitle" idx="1"/>
          </p:nvPr>
        </p:nvSpPr>
        <p:spPr>
          <a:xfrm>
            <a:off x="1524000" y="1548883"/>
            <a:ext cx="9144000" cy="4357395"/>
          </a:xfrm>
        </p:spPr>
        <p:txBody>
          <a:bodyPr>
            <a:normAutofit lnSpcReduction="10000"/>
          </a:bodyPr>
          <a:lstStyle/>
          <a:p>
            <a:pPr marL="342900" indent="-342900" algn="l">
              <a:buClr>
                <a:schemeClr val="accent2">
                  <a:lumMod val="75000"/>
                </a:schemeClr>
              </a:buClr>
              <a:buFont typeface="Arial" panose="020B0604020202020204" pitchFamily="34" charset="0"/>
              <a:buChar char="•"/>
            </a:pPr>
            <a:r>
              <a:rPr lang="en-US" sz="3200" dirty="0"/>
              <a:t>Artificial skin</a:t>
            </a:r>
          </a:p>
          <a:p>
            <a:pPr marL="342900" indent="-342900" algn="l">
              <a:buClr>
                <a:schemeClr val="accent2">
                  <a:lumMod val="75000"/>
                </a:schemeClr>
              </a:buClr>
              <a:buFont typeface="Arial" panose="020B0604020202020204" pitchFamily="34" charset="0"/>
              <a:buChar char="•"/>
            </a:pPr>
            <a:r>
              <a:rPr lang="en-US" sz="3200" dirty="0"/>
              <a:t>Corneas</a:t>
            </a:r>
          </a:p>
          <a:p>
            <a:pPr marL="342900" indent="-342900" algn="l">
              <a:buClr>
                <a:schemeClr val="accent2">
                  <a:lumMod val="75000"/>
                </a:schemeClr>
              </a:buClr>
              <a:buFont typeface="Arial" panose="020B0604020202020204" pitchFamily="34" charset="0"/>
              <a:buChar char="•"/>
            </a:pPr>
            <a:r>
              <a:rPr lang="en-US" sz="3200" dirty="0"/>
              <a:t>Nanofluids</a:t>
            </a:r>
          </a:p>
          <a:p>
            <a:pPr marL="342900" indent="-342900" algn="l">
              <a:buClr>
                <a:schemeClr val="accent2">
                  <a:lumMod val="75000"/>
                </a:schemeClr>
              </a:buClr>
              <a:buFont typeface="Arial" panose="020B0604020202020204" pitchFamily="34" charset="0"/>
              <a:buChar char="•"/>
            </a:pPr>
            <a:r>
              <a:rPr lang="en-US" sz="3200" dirty="0"/>
              <a:t>Heat loss from buried power cables</a:t>
            </a:r>
          </a:p>
          <a:p>
            <a:pPr marL="342900" indent="-342900" algn="l">
              <a:buClr>
                <a:schemeClr val="accent2">
                  <a:lumMod val="75000"/>
                </a:schemeClr>
              </a:buClr>
              <a:buFont typeface="Arial" panose="020B0604020202020204" pitchFamily="34" charset="0"/>
              <a:buChar char="•"/>
            </a:pPr>
            <a:r>
              <a:rPr lang="en-US" sz="3200" dirty="0"/>
              <a:t>Cooking and sterilizing of foods</a:t>
            </a:r>
          </a:p>
          <a:p>
            <a:pPr marL="342900" indent="-342900" algn="l">
              <a:buClr>
                <a:schemeClr val="accent2">
                  <a:lumMod val="75000"/>
                </a:schemeClr>
              </a:buClr>
              <a:buFont typeface="Arial" panose="020B0604020202020204" pitchFamily="34" charset="0"/>
              <a:buChar char="•"/>
            </a:pPr>
            <a:r>
              <a:rPr lang="en-US" sz="3200" dirty="0"/>
              <a:t>Oils and coolants</a:t>
            </a:r>
          </a:p>
          <a:p>
            <a:pPr marL="342900" indent="-342900" algn="l">
              <a:buClr>
                <a:schemeClr val="accent2">
                  <a:lumMod val="75000"/>
                </a:schemeClr>
              </a:buClr>
              <a:buFont typeface="Arial" panose="020B0604020202020204" pitchFamily="34" charset="0"/>
              <a:buChar char="•"/>
            </a:pPr>
            <a:r>
              <a:rPr lang="en-US" sz="3200" dirty="0"/>
              <a:t>Greases and heat sink compounds</a:t>
            </a:r>
          </a:p>
          <a:p>
            <a:pPr marL="342900" indent="-342900" algn="l">
              <a:buClr>
                <a:schemeClr val="accent2">
                  <a:lumMod val="75000"/>
                </a:schemeClr>
              </a:buClr>
              <a:buFont typeface="Arial" panose="020B0604020202020204" pitchFamily="34" charset="0"/>
              <a:buChar char="•"/>
            </a:pPr>
            <a:r>
              <a:rPr lang="en-US" sz="3200" dirty="0"/>
              <a:t>Polymers</a:t>
            </a:r>
          </a:p>
          <a:p>
            <a:pPr marL="342900" indent="-342900" algn="l">
              <a:buFont typeface="Arial" panose="020B0604020202020204" pitchFamily="34" charset="0"/>
              <a:buChar char="•"/>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8172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1222310" y="251927"/>
            <a:ext cx="9479902" cy="923330"/>
          </a:xfrm>
          <a:prstGeom prst="rect">
            <a:avLst/>
          </a:prstGeom>
          <a:noFill/>
        </p:spPr>
        <p:txBody>
          <a:bodyPr wrap="square" rtlCol="0">
            <a:spAutoFit/>
          </a:bodyPr>
          <a:lstStyle/>
          <a:p>
            <a:r>
              <a:rPr lang="en-US" sz="5400" dirty="0"/>
              <a:t>Outline</a:t>
            </a:r>
          </a:p>
        </p:txBody>
      </p:sp>
      <p:sp>
        <p:nvSpPr>
          <p:cNvPr id="13" name="TextBox 12"/>
          <p:cNvSpPr txBox="1"/>
          <p:nvPr/>
        </p:nvSpPr>
        <p:spPr>
          <a:xfrm>
            <a:off x="1035698" y="1492898"/>
            <a:ext cx="9741159" cy="2554545"/>
          </a:xfrm>
          <a:prstGeom prst="rect">
            <a:avLst/>
          </a:prstGeom>
          <a:noFill/>
        </p:spPr>
        <p:txBody>
          <a:bodyPr wrap="square" rtlCol="0">
            <a:spAutoFit/>
          </a:bodyPr>
          <a:lstStyle/>
          <a:p>
            <a:pPr marL="285750" indent="-285750">
              <a:buClr>
                <a:schemeClr val="accent2">
                  <a:lumMod val="75000"/>
                </a:schemeClr>
              </a:buClr>
              <a:buFont typeface="Arial" panose="020B0604020202020204" pitchFamily="34" charset="0"/>
              <a:buChar char="•"/>
            </a:pPr>
            <a:r>
              <a:rPr lang="en-US" sz="3200" dirty="0"/>
              <a:t>Steady state conductivity measurement</a:t>
            </a:r>
          </a:p>
          <a:p>
            <a:pPr marL="285750" indent="-285750">
              <a:buClr>
                <a:schemeClr val="accent2">
                  <a:lumMod val="75000"/>
                </a:schemeClr>
              </a:buClr>
              <a:buFont typeface="Arial" panose="020B0604020202020204" pitchFamily="34" charset="0"/>
              <a:buChar char="•"/>
            </a:pPr>
            <a:r>
              <a:rPr lang="en-US" sz="3200" dirty="0"/>
              <a:t>Line heat source conductivity measurement</a:t>
            </a:r>
          </a:p>
          <a:p>
            <a:pPr marL="285750" indent="-285750">
              <a:buClr>
                <a:schemeClr val="accent2">
                  <a:lumMod val="75000"/>
                </a:schemeClr>
              </a:buClr>
              <a:buFont typeface="Arial" panose="020B0604020202020204" pitchFamily="34" charset="0"/>
              <a:buChar char="•"/>
            </a:pPr>
            <a:r>
              <a:rPr lang="en-US" sz="3200" dirty="0"/>
              <a:t>Improvements to the line heat source method</a:t>
            </a:r>
          </a:p>
          <a:p>
            <a:pPr marL="285750" indent="-285750">
              <a:buClr>
                <a:schemeClr val="accent2">
                  <a:lumMod val="75000"/>
                </a:schemeClr>
              </a:buClr>
              <a:buFont typeface="Arial" panose="020B0604020202020204" pitchFamily="34" charset="0"/>
              <a:buChar char="•"/>
            </a:pPr>
            <a:r>
              <a:rPr lang="en-US" sz="3200" dirty="0"/>
              <a:t>Phase change materials testing</a:t>
            </a:r>
          </a:p>
          <a:p>
            <a:pPr marL="742950" lvl="1" indent="-285750">
              <a:buClr>
                <a:schemeClr val="accent2">
                  <a:lumMod val="75000"/>
                </a:schemeClr>
              </a:buClr>
              <a:buFont typeface="Arial" panose="020B0604020202020204" pitchFamily="34" charset="0"/>
              <a:buChar char="•"/>
            </a:pPr>
            <a:r>
              <a:rPr lang="en-US" sz="3200" dirty="0"/>
              <a:t>Gels and liquids</a:t>
            </a:r>
          </a:p>
        </p:txBody>
      </p:sp>
    </p:spTree>
    <p:extLst>
      <p:ext uri="{BB962C8B-B14F-4D97-AF65-F5344CB8AC3E}">
        <p14:creationId xmlns:p14="http://schemas.microsoft.com/office/powerpoint/2010/main" val="2948292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222310" y="251927"/>
            <a:ext cx="9479902" cy="1754326"/>
          </a:xfrm>
          <a:prstGeom prst="rect">
            <a:avLst/>
          </a:prstGeom>
          <a:noFill/>
        </p:spPr>
        <p:txBody>
          <a:bodyPr wrap="square" rtlCol="0">
            <a:spAutoFit/>
          </a:bodyPr>
          <a:lstStyle/>
          <a:p>
            <a:r>
              <a:rPr lang="en-US" sz="5400" dirty="0"/>
              <a:t>Steady State Thermal Conductivity</a:t>
            </a:r>
          </a:p>
        </p:txBody>
      </p:sp>
      <p:sp>
        <p:nvSpPr>
          <p:cNvPr id="5" name="Rectangle 4"/>
          <p:cNvSpPr>
            <a:spLocks noChangeArrowheads="1"/>
          </p:cNvSpPr>
          <p:nvPr/>
        </p:nvSpPr>
        <p:spPr bwMode="auto">
          <a:xfrm>
            <a:off x="2533585" y="2239944"/>
            <a:ext cx="533400" cy="32004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 name="Line 5"/>
          <p:cNvSpPr>
            <a:spLocks noChangeShapeType="1"/>
          </p:cNvSpPr>
          <p:nvPr/>
        </p:nvSpPr>
        <p:spPr bwMode="auto">
          <a:xfrm>
            <a:off x="1695385" y="3154344"/>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6"/>
          <p:cNvSpPr>
            <a:spLocks noChangeShapeType="1"/>
          </p:cNvSpPr>
          <p:nvPr/>
        </p:nvSpPr>
        <p:spPr bwMode="auto">
          <a:xfrm>
            <a:off x="1695385" y="4525944"/>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Text Box 7"/>
          <p:cNvSpPr txBox="1">
            <a:spLocks noChangeArrowheads="1"/>
          </p:cNvSpPr>
          <p:nvPr/>
        </p:nvSpPr>
        <p:spPr bwMode="auto">
          <a:xfrm>
            <a:off x="2000185" y="3611544"/>
            <a:ext cx="407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T</a:t>
            </a:r>
            <a:r>
              <a:rPr lang="en-US" altLang="en-US" sz="1800" b="1" baseline="-25000"/>
              <a:t>1</a:t>
            </a:r>
          </a:p>
        </p:txBody>
      </p:sp>
      <p:sp>
        <p:nvSpPr>
          <p:cNvPr id="11" name="Text Box 8"/>
          <p:cNvSpPr txBox="1">
            <a:spLocks noChangeArrowheads="1"/>
          </p:cNvSpPr>
          <p:nvPr/>
        </p:nvSpPr>
        <p:spPr bwMode="auto">
          <a:xfrm>
            <a:off x="3143185" y="3611544"/>
            <a:ext cx="407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T</a:t>
            </a:r>
            <a:r>
              <a:rPr lang="en-US" altLang="en-US" sz="1800" b="1" baseline="-25000"/>
              <a:t>2</a:t>
            </a:r>
          </a:p>
        </p:txBody>
      </p:sp>
      <p:sp>
        <p:nvSpPr>
          <p:cNvPr id="12" name="Text Box 9"/>
          <p:cNvSpPr txBox="1">
            <a:spLocks noChangeArrowheads="1"/>
          </p:cNvSpPr>
          <p:nvPr/>
        </p:nvSpPr>
        <p:spPr bwMode="auto">
          <a:xfrm>
            <a:off x="2517710" y="5549882"/>
            <a:ext cx="45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latin typeface="Symbol" panose="05050102010706020507" pitchFamily="18" charset="2"/>
              </a:rPr>
              <a:t>D</a:t>
            </a:r>
            <a:r>
              <a:rPr lang="en-US" altLang="en-US" sz="1800" b="1"/>
              <a:t>x</a:t>
            </a:r>
          </a:p>
        </p:txBody>
      </p:sp>
      <p:sp>
        <p:nvSpPr>
          <p:cNvPr id="13" name="Text Box 10"/>
          <p:cNvSpPr txBox="1">
            <a:spLocks noChangeArrowheads="1"/>
          </p:cNvSpPr>
          <p:nvPr/>
        </p:nvSpPr>
        <p:spPr bwMode="auto">
          <a:xfrm>
            <a:off x="1222310" y="2962257"/>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H</a:t>
            </a:r>
          </a:p>
        </p:txBody>
      </p:sp>
      <p:graphicFrame>
        <p:nvGraphicFramePr>
          <p:cNvPr id="14" name="Object 2"/>
          <p:cNvGraphicFramePr>
            <a:graphicFrameLocks noChangeAspect="1"/>
          </p:cNvGraphicFramePr>
          <p:nvPr>
            <p:extLst>
              <p:ext uri="{D42A27DB-BD31-4B8C-83A1-F6EECF244321}">
                <p14:modId xmlns:p14="http://schemas.microsoft.com/office/powerpoint/2010/main" val="4123481571"/>
              </p:ext>
            </p:extLst>
          </p:nvPr>
        </p:nvGraphicFramePr>
        <p:xfrm>
          <a:off x="6430704" y="4163994"/>
          <a:ext cx="2327275" cy="1276350"/>
        </p:xfrm>
        <a:graphic>
          <a:graphicData uri="http://schemas.openxmlformats.org/presentationml/2006/ole">
            <mc:AlternateContent xmlns:mc="http://schemas.openxmlformats.org/markup-compatibility/2006">
              <mc:Choice xmlns:v="urn:schemas-microsoft-com:vml" Requires="v">
                <p:oleObj spid="_x0000_s1046" name="Equation" r:id="rId5" imgW="787400" imgH="431800" progId="Equation.3">
                  <p:embed/>
                </p:oleObj>
              </mc:Choice>
              <mc:Fallback>
                <p:oleObj name="Equation" r:id="rId5" imgW="787400" imgH="431800" progId="Equation.3">
                  <p:embed/>
                  <p:pic>
                    <p:nvPicPr>
                      <p:cNvPr id="50185"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0704" y="4163994"/>
                        <a:ext cx="2327275" cy="127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 name="Rectangle 13"/>
          <p:cNvSpPr>
            <a:spLocks noChangeArrowheads="1"/>
          </p:cNvSpPr>
          <p:nvPr/>
        </p:nvSpPr>
        <p:spPr bwMode="auto">
          <a:xfrm>
            <a:off x="4813041" y="2047931"/>
            <a:ext cx="5562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457200" indent="-457200" eaLnBrk="1" hangingPunct="1">
              <a:spcBef>
                <a:spcPct val="20000"/>
              </a:spcBef>
              <a:buClr>
                <a:schemeClr val="accent2">
                  <a:lumMod val="75000"/>
                </a:schemeClr>
              </a:buClr>
              <a:buFont typeface="Arial" panose="020B0604020202020204" pitchFamily="34" charset="0"/>
              <a:buChar char="•"/>
            </a:pPr>
            <a:r>
              <a:rPr lang="en-US" altLang="en-US" sz="3200" dirty="0">
                <a:latin typeface="aral"/>
              </a:rPr>
              <a:t>Measure heat flux density, </a:t>
            </a:r>
            <a:r>
              <a:rPr lang="en-US" altLang="en-US" sz="3200" i="1" dirty="0">
                <a:latin typeface="aral"/>
              </a:rPr>
              <a:t>H, temperatures and thickness</a:t>
            </a:r>
          </a:p>
          <a:p>
            <a:pPr marL="457200" indent="-457200" eaLnBrk="1" hangingPunct="1">
              <a:spcBef>
                <a:spcPct val="20000"/>
              </a:spcBef>
              <a:buClr>
                <a:schemeClr val="accent2">
                  <a:lumMod val="75000"/>
                </a:schemeClr>
              </a:buClr>
              <a:buFont typeface="Arial" panose="020B0604020202020204" pitchFamily="34" charset="0"/>
              <a:buChar char="•"/>
            </a:pPr>
            <a:r>
              <a:rPr lang="en-US" altLang="en-US" sz="3200" i="1" dirty="0">
                <a:latin typeface="aral"/>
              </a:rPr>
              <a:t>Compute K</a:t>
            </a:r>
            <a:r>
              <a:rPr lang="en-US" altLang="en-US" sz="3200" dirty="0">
                <a:latin typeface="aral"/>
              </a:rPr>
              <a:t> from:</a:t>
            </a:r>
          </a:p>
        </p:txBody>
      </p:sp>
    </p:spTree>
    <p:extLst>
      <p:ext uri="{BB962C8B-B14F-4D97-AF65-F5344CB8AC3E}">
        <p14:creationId xmlns:p14="http://schemas.microsoft.com/office/powerpoint/2010/main" val="568014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536" y="6132462"/>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222310" y="251927"/>
            <a:ext cx="9479902" cy="1754326"/>
          </a:xfrm>
          <a:prstGeom prst="rect">
            <a:avLst/>
          </a:prstGeom>
          <a:noFill/>
        </p:spPr>
        <p:txBody>
          <a:bodyPr wrap="square" rtlCol="0">
            <a:spAutoFit/>
          </a:bodyPr>
          <a:lstStyle/>
          <a:p>
            <a:r>
              <a:rPr lang="en-US" sz="5400" dirty="0"/>
              <a:t>Radial Test Cell For Steady State Thermal Conductivity</a:t>
            </a:r>
          </a:p>
        </p:txBody>
      </p:sp>
      <p:sp>
        <p:nvSpPr>
          <p:cNvPr id="5" name="Text Box 4"/>
          <p:cNvSpPr txBox="1">
            <a:spLocks noChangeArrowheads="1"/>
          </p:cNvSpPr>
          <p:nvPr/>
        </p:nvSpPr>
        <p:spPr bwMode="auto">
          <a:xfrm>
            <a:off x="7944835" y="1539882"/>
            <a:ext cx="19016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t>Heater &amp;</a:t>
            </a:r>
          </a:p>
          <a:p>
            <a:pPr algn="ctr" eaLnBrk="1" hangingPunct="1"/>
            <a:r>
              <a:rPr lang="en-US" altLang="en-US" sz="2000" dirty="0"/>
              <a:t>Temp. sensor</a:t>
            </a:r>
          </a:p>
        </p:txBody>
      </p:sp>
      <p:sp>
        <p:nvSpPr>
          <p:cNvPr id="6" name="Text Box 6"/>
          <p:cNvSpPr txBox="1">
            <a:spLocks noChangeArrowheads="1"/>
          </p:cNvSpPr>
          <p:nvPr/>
        </p:nvSpPr>
        <p:spPr bwMode="auto">
          <a:xfrm>
            <a:off x="8025039" y="5474002"/>
            <a:ext cx="13695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t>Insulation</a:t>
            </a:r>
          </a:p>
        </p:txBody>
      </p:sp>
      <p:sp>
        <p:nvSpPr>
          <p:cNvPr id="8" name="AutoShape 7"/>
          <p:cNvSpPr>
            <a:spLocks noChangeArrowheads="1"/>
          </p:cNvSpPr>
          <p:nvPr/>
        </p:nvSpPr>
        <p:spPr bwMode="auto">
          <a:xfrm>
            <a:off x="10558173" y="5662967"/>
            <a:ext cx="212282" cy="467575"/>
          </a:xfrm>
          <a:prstGeom prst="can">
            <a:avLst>
              <a:gd name="adj" fmla="val 55556"/>
            </a:avLst>
          </a:prstGeom>
          <a:solidFill>
            <a:srgbClr val="3366FF"/>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0" name="AutoShape 8"/>
          <p:cNvSpPr>
            <a:spLocks noChangeArrowheads="1"/>
          </p:cNvSpPr>
          <p:nvPr/>
        </p:nvSpPr>
        <p:spPr bwMode="auto">
          <a:xfrm>
            <a:off x="9968806" y="5436096"/>
            <a:ext cx="1466812" cy="389646"/>
          </a:xfrm>
          <a:prstGeom prst="can">
            <a:avLst>
              <a:gd name="adj" fmla="val 50000"/>
            </a:avLst>
          </a:prstGeom>
          <a:solidFill>
            <a:srgbClr val="FFFF99"/>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latin typeface="Tahoma" panose="020B0604030504040204" pitchFamily="34" charset="0"/>
            </a:endParaRPr>
          </a:p>
        </p:txBody>
      </p:sp>
      <p:sp>
        <p:nvSpPr>
          <p:cNvPr id="11" name="AutoShape 3" descr="Cork"/>
          <p:cNvSpPr>
            <a:spLocks noChangeArrowheads="1"/>
          </p:cNvSpPr>
          <p:nvPr/>
        </p:nvSpPr>
        <p:spPr bwMode="auto">
          <a:xfrm>
            <a:off x="9968806" y="2088924"/>
            <a:ext cx="1466812" cy="3570132"/>
          </a:xfrm>
          <a:prstGeom prst="can">
            <a:avLst>
              <a:gd name="adj" fmla="val 17087"/>
            </a:avLst>
          </a:prstGeom>
          <a:blipFill dpi="0" rotWithShape="0">
            <a:blip r:embed="rId5"/>
            <a:srcRect/>
            <a:tile tx="0" ty="0" sx="100000" sy="100000" flip="none" algn="tl"/>
          </a:blip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2" name="AutoShape 10"/>
          <p:cNvSpPr>
            <a:spLocks noChangeArrowheads="1"/>
          </p:cNvSpPr>
          <p:nvPr/>
        </p:nvSpPr>
        <p:spPr bwMode="auto">
          <a:xfrm>
            <a:off x="9968806" y="2007096"/>
            <a:ext cx="1466812" cy="389646"/>
          </a:xfrm>
          <a:prstGeom prst="can">
            <a:avLst>
              <a:gd name="adj" fmla="val 50000"/>
            </a:avLst>
          </a:prstGeom>
          <a:solidFill>
            <a:srgbClr val="FFFF99"/>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800">
              <a:latin typeface="Tahoma" panose="020B0604030504040204" pitchFamily="34" charset="0"/>
            </a:endParaRPr>
          </a:p>
        </p:txBody>
      </p:sp>
      <p:sp>
        <p:nvSpPr>
          <p:cNvPr id="13" name="AutoShape 11"/>
          <p:cNvSpPr>
            <a:spLocks noChangeArrowheads="1"/>
          </p:cNvSpPr>
          <p:nvPr/>
        </p:nvSpPr>
        <p:spPr bwMode="auto">
          <a:xfrm>
            <a:off x="10558173" y="1700567"/>
            <a:ext cx="212282" cy="467575"/>
          </a:xfrm>
          <a:prstGeom prst="can">
            <a:avLst>
              <a:gd name="adj" fmla="val 55556"/>
            </a:avLst>
          </a:prstGeom>
          <a:solidFill>
            <a:srgbClr val="3366FF"/>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14" name="Line 12"/>
          <p:cNvSpPr>
            <a:spLocks noChangeShapeType="1"/>
          </p:cNvSpPr>
          <p:nvPr/>
        </p:nvSpPr>
        <p:spPr bwMode="auto">
          <a:xfrm flipV="1">
            <a:off x="9351205" y="5639866"/>
            <a:ext cx="495325" cy="779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9143007" y="3532825"/>
            <a:ext cx="636847" cy="31171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Line 14"/>
          <p:cNvSpPr>
            <a:spLocks noChangeShapeType="1"/>
          </p:cNvSpPr>
          <p:nvPr/>
        </p:nvSpPr>
        <p:spPr bwMode="auto">
          <a:xfrm>
            <a:off x="9545765" y="1785413"/>
            <a:ext cx="919890" cy="779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5"/>
          <p:cNvSpPr txBox="1">
            <a:spLocks noChangeArrowheads="1"/>
          </p:cNvSpPr>
          <p:nvPr/>
        </p:nvSpPr>
        <p:spPr bwMode="auto">
          <a:xfrm>
            <a:off x="8184251" y="4206882"/>
            <a:ext cx="10510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t>Temp. </a:t>
            </a:r>
          </a:p>
          <a:p>
            <a:pPr algn="ctr" eaLnBrk="1" hangingPunct="1"/>
            <a:r>
              <a:rPr lang="en-US" altLang="en-US" sz="2000" dirty="0"/>
              <a:t>sensor</a:t>
            </a:r>
          </a:p>
        </p:txBody>
      </p:sp>
      <p:sp>
        <p:nvSpPr>
          <p:cNvPr id="18" name="Line 16"/>
          <p:cNvSpPr>
            <a:spLocks noChangeShapeType="1"/>
          </p:cNvSpPr>
          <p:nvPr/>
        </p:nvSpPr>
        <p:spPr bwMode="auto">
          <a:xfrm flipV="1">
            <a:off x="9213769" y="4061038"/>
            <a:ext cx="566086" cy="5455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Text Box 5"/>
          <p:cNvSpPr txBox="1">
            <a:spLocks noChangeArrowheads="1"/>
          </p:cNvSpPr>
          <p:nvPr/>
        </p:nvSpPr>
        <p:spPr bwMode="auto">
          <a:xfrm>
            <a:off x="7786047" y="2727044"/>
            <a:ext cx="14492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t>Soil in</a:t>
            </a:r>
          </a:p>
          <a:p>
            <a:pPr algn="ctr" eaLnBrk="1" hangingPunct="1"/>
            <a:r>
              <a:rPr lang="en-US" altLang="en-US" sz="2000" dirty="0"/>
              <a:t>Copper or </a:t>
            </a:r>
          </a:p>
          <a:p>
            <a:pPr algn="ctr" eaLnBrk="1" hangingPunct="1"/>
            <a:r>
              <a:rPr lang="en-US" altLang="en-US" sz="2000" dirty="0"/>
              <a:t>Aluminum</a:t>
            </a:r>
          </a:p>
          <a:p>
            <a:pPr algn="ctr" eaLnBrk="1" hangingPunct="1"/>
            <a:r>
              <a:rPr lang="en-US" altLang="en-US" sz="2000" dirty="0"/>
              <a:t>tube</a:t>
            </a:r>
          </a:p>
        </p:txBody>
      </p:sp>
      <p:graphicFrame>
        <p:nvGraphicFramePr>
          <p:cNvPr id="32" name="Object 2"/>
          <p:cNvGraphicFramePr>
            <a:graphicFrameLocks noChangeAspect="1"/>
          </p:cNvGraphicFramePr>
          <p:nvPr>
            <p:extLst>
              <p:ext uri="{D42A27DB-BD31-4B8C-83A1-F6EECF244321}">
                <p14:modId xmlns:p14="http://schemas.microsoft.com/office/powerpoint/2010/main" val="1141829268"/>
              </p:ext>
            </p:extLst>
          </p:nvPr>
        </p:nvGraphicFramePr>
        <p:xfrm>
          <a:off x="2249659" y="2006253"/>
          <a:ext cx="3733800" cy="1530350"/>
        </p:xfrm>
        <a:graphic>
          <a:graphicData uri="http://schemas.openxmlformats.org/presentationml/2006/ole">
            <mc:AlternateContent xmlns:mc="http://schemas.openxmlformats.org/markup-compatibility/2006">
              <mc:Choice xmlns:v="urn:schemas-microsoft-com:vml" Requires="v">
                <p:oleObj spid="_x0000_s2088" name="Equation" r:id="rId6" imgW="1040948" imgH="431613" progId="Equation.3">
                  <p:embed/>
                </p:oleObj>
              </mc:Choice>
              <mc:Fallback>
                <p:oleObj name="Equation" r:id="rId6" imgW="1040948" imgH="431613" progId="Equation.3">
                  <p:embed/>
                  <p:pic>
                    <p:nvPicPr>
                      <p:cNvPr id="52241"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9659" y="2006253"/>
                        <a:ext cx="37338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Rectangle 9"/>
          <p:cNvSpPr txBox="1">
            <a:spLocks noChangeArrowheads="1"/>
          </p:cNvSpPr>
          <p:nvPr/>
        </p:nvSpPr>
        <p:spPr>
          <a:xfrm>
            <a:off x="2233979" y="3701793"/>
            <a:ext cx="4151313" cy="2438400"/>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Wingdings" panose="05000000000000000000" pitchFamily="2" charset="2"/>
              <a:buNone/>
            </a:pPr>
            <a:r>
              <a:rPr lang="en-US" altLang="en-US" i="1">
                <a:ea typeface="ＭＳ Ｐゴシック" panose="020B0600070205080204" pitchFamily="34" charset="-128"/>
              </a:rPr>
              <a:t>r</a:t>
            </a:r>
            <a:r>
              <a:rPr lang="en-US" altLang="en-US" i="1" baseline="-25000">
                <a:ea typeface="ＭＳ Ｐゴシック" panose="020B0600070205080204" pitchFamily="34" charset="-128"/>
              </a:rPr>
              <a:t>1</a:t>
            </a:r>
            <a:r>
              <a:rPr lang="en-US" altLang="en-US" i="1">
                <a:ea typeface="ＭＳ Ｐゴシック" panose="020B0600070205080204" pitchFamily="34" charset="-128"/>
              </a:rPr>
              <a:t>  heater radius</a:t>
            </a:r>
          </a:p>
          <a:p>
            <a:pPr>
              <a:buFont typeface="Wingdings" panose="05000000000000000000" pitchFamily="2" charset="2"/>
              <a:buNone/>
            </a:pPr>
            <a:r>
              <a:rPr lang="en-US" altLang="en-US" i="1">
                <a:ea typeface="ＭＳ Ｐゴシック" panose="020B0600070205080204" pitchFamily="34" charset="-128"/>
              </a:rPr>
              <a:t>r</a:t>
            </a:r>
            <a:r>
              <a:rPr lang="en-US" altLang="en-US" i="1" baseline="-25000">
                <a:ea typeface="ＭＳ Ｐゴシック" panose="020B0600070205080204" pitchFamily="34" charset="-128"/>
              </a:rPr>
              <a:t>2  </a:t>
            </a:r>
            <a:r>
              <a:rPr lang="en-US" altLang="en-US" i="1">
                <a:ea typeface="ＭＳ Ｐゴシック" panose="020B0600070205080204" pitchFamily="34" charset="-128"/>
              </a:rPr>
              <a:t>tube radius</a:t>
            </a:r>
          </a:p>
          <a:p>
            <a:pPr>
              <a:buFont typeface="Wingdings" panose="05000000000000000000" pitchFamily="2" charset="2"/>
              <a:buNone/>
            </a:pPr>
            <a:r>
              <a:rPr lang="en-US" altLang="en-US" i="1">
                <a:ea typeface="ＭＳ Ｐゴシック" panose="020B0600070205080204" pitchFamily="34" charset="-128"/>
              </a:rPr>
              <a:t>T</a:t>
            </a:r>
            <a:r>
              <a:rPr lang="en-US" altLang="en-US" i="1" baseline="-25000">
                <a:ea typeface="ＭＳ Ｐゴシック" panose="020B0600070205080204" pitchFamily="34" charset="-128"/>
              </a:rPr>
              <a:t>1</a:t>
            </a:r>
            <a:r>
              <a:rPr lang="en-US" altLang="en-US" i="1">
                <a:ea typeface="ＭＳ Ｐゴシック" panose="020B0600070205080204" pitchFamily="34" charset="-128"/>
              </a:rPr>
              <a:t> heater temp.</a:t>
            </a:r>
          </a:p>
          <a:p>
            <a:pPr>
              <a:buFont typeface="Wingdings" panose="05000000000000000000" pitchFamily="2" charset="2"/>
              <a:buNone/>
            </a:pPr>
            <a:r>
              <a:rPr lang="en-US" altLang="en-US" i="1">
                <a:ea typeface="ＭＳ Ｐゴシック" panose="020B0600070205080204" pitchFamily="34" charset="-128"/>
              </a:rPr>
              <a:t>T</a:t>
            </a:r>
            <a:r>
              <a:rPr lang="en-US" altLang="en-US" i="1" baseline="-25000">
                <a:ea typeface="ＭＳ Ｐゴシック" panose="020B0600070205080204" pitchFamily="34" charset="-128"/>
              </a:rPr>
              <a:t>2</a:t>
            </a:r>
            <a:r>
              <a:rPr lang="en-US" altLang="en-US" i="1">
                <a:ea typeface="ＭＳ Ｐゴシック" panose="020B0600070205080204" pitchFamily="34" charset="-128"/>
              </a:rPr>
              <a:t> tube temp.</a:t>
            </a:r>
          </a:p>
          <a:p>
            <a:pPr>
              <a:buFont typeface="Wingdings" panose="05000000000000000000" pitchFamily="2" charset="2"/>
              <a:buNone/>
            </a:pPr>
            <a:r>
              <a:rPr lang="en-US" altLang="en-US" i="1">
                <a:ea typeface="ＭＳ Ｐゴシック" panose="020B0600070205080204" pitchFamily="34" charset="-128"/>
              </a:rPr>
              <a:t>q   heat per unit length  </a:t>
            </a:r>
            <a:endParaRPr lang="en-US" altLang="en-US" i="1" dirty="0">
              <a:ea typeface="ＭＳ Ｐゴシック" panose="020B0600070205080204" pitchFamily="34" charset="-128"/>
            </a:endParaRPr>
          </a:p>
        </p:txBody>
      </p:sp>
    </p:spTree>
    <p:extLst>
      <p:ext uri="{BB962C8B-B14F-4D97-AF65-F5344CB8AC3E}">
        <p14:creationId xmlns:p14="http://schemas.microsoft.com/office/powerpoint/2010/main" val="2818139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71" y="6150285"/>
            <a:ext cx="1815548" cy="425357"/>
          </a:xfrm>
          <a:prstGeom prst="rect">
            <a:avLst/>
          </a:prstGeom>
        </p:spPr>
      </p:pic>
      <p:cxnSp>
        <p:nvCxnSpPr>
          <p:cNvPr id="9" name="Straight Connector 8"/>
          <p:cNvCxnSpPr/>
          <p:nvPr/>
        </p:nvCxnSpPr>
        <p:spPr>
          <a:xfrm flipV="1">
            <a:off x="2504661" y="6305384"/>
            <a:ext cx="8547652" cy="39757"/>
          </a:xfrm>
          <a:prstGeom prst="line">
            <a:avLst/>
          </a:prstGeom>
          <a:ln w="57150">
            <a:gradFill flip="none" rotWithShape="1">
              <a:gsLst>
                <a:gs pos="0">
                  <a:schemeClr val="accent1">
                    <a:lumMod val="5000"/>
                    <a:lumOff val="95000"/>
                  </a:schemeClr>
                </a:gs>
                <a:gs pos="34000">
                  <a:schemeClr val="accent2">
                    <a:lumMod val="95000"/>
                  </a:schemeClr>
                </a:gs>
                <a:gs pos="83000">
                  <a:schemeClr val="accent1">
                    <a:lumMod val="45000"/>
                    <a:lumOff val="55000"/>
                  </a:schemeClr>
                </a:gs>
                <a:gs pos="100000">
                  <a:schemeClr val="accent1">
                    <a:lumMod val="30000"/>
                    <a:lumOff val="70000"/>
                  </a:schemeClr>
                </a:gs>
              </a:gsLst>
              <a:lin ang="0" scaled="1"/>
              <a:tileRect/>
            </a:gradFill>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222310" y="251927"/>
            <a:ext cx="9479902" cy="1754326"/>
          </a:xfrm>
          <a:prstGeom prst="rect">
            <a:avLst/>
          </a:prstGeom>
          <a:noFill/>
        </p:spPr>
        <p:txBody>
          <a:bodyPr wrap="square" rtlCol="0">
            <a:spAutoFit/>
          </a:bodyPr>
          <a:lstStyle/>
          <a:p>
            <a:r>
              <a:rPr lang="en-US" sz="5400" dirty="0"/>
              <a:t>Steady State Methods for Determining </a:t>
            </a:r>
            <a:r>
              <a:rPr lang="en-US" sz="5400" i="1" dirty="0"/>
              <a:t>k</a:t>
            </a:r>
          </a:p>
        </p:txBody>
      </p:sp>
      <p:sp>
        <p:nvSpPr>
          <p:cNvPr id="5" name="Rectangle 5"/>
          <p:cNvSpPr txBox="1">
            <a:spLocks noChangeArrowheads="1"/>
          </p:cNvSpPr>
          <p:nvPr/>
        </p:nvSpPr>
        <p:spPr>
          <a:xfrm>
            <a:off x="1222310" y="2050410"/>
            <a:ext cx="3810000" cy="32585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None/>
            </a:pPr>
            <a:r>
              <a:rPr lang="en-US" altLang="en-US" sz="2800" dirty="0">
                <a:ea typeface="ＭＳ Ｐゴシック" panose="020B0600070205080204" pitchFamily="34" charset="-128"/>
              </a:rPr>
              <a:t>Good</a:t>
            </a:r>
          </a:p>
          <a:p>
            <a:pPr marL="342900" indent="-342900" algn="l">
              <a:buClr>
                <a:schemeClr val="accent2">
                  <a:lumMod val="75000"/>
                </a:schemeClr>
              </a:buClr>
              <a:buFont typeface="Arial" panose="020B0604020202020204" pitchFamily="34" charset="0"/>
              <a:buChar char="•"/>
            </a:pPr>
            <a:r>
              <a:rPr lang="en-US" altLang="en-US" sz="2800" dirty="0">
                <a:ea typeface="ＭＳ Ｐゴシック" panose="020B0600070205080204" pitchFamily="34" charset="-128"/>
              </a:rPr>
              <a:t>Simple calculations</a:t>
            </a:r>
          </a:p>
          <a:p>
            <a:pPr marL="342900" indent="-342900" algn="l">
              <a:buClr>
                <a:schemeClr val="accent2">
                  <a:lumMod val="75000"/>
                </a:schemeClr>
              </a:buClr>
              <a:buFont typeface="Arial" panose="020B0604020202020204" pitchFamily="34" charset="0"/>
              <a:buChar char="•"/>
            </a:pPr>
            <a:r>
              <a:rPr lang="en-US" altLang="en-US" sz="2800" dirty="0">
                <a:ea typeface="ＭＳ Ｐゴシック" panose="020B0600070205080204" pitchFamily="34" charset="-128"/>
              </a:rPr>
              <a:t>Large samples</a:t>
            </a:r>
          </a:p>
          <a:p>
            <a:pPr marL="342900" indent="-342900" algn="l">
              <a:buClr>
                <a:schemeClr val="accent2">
                  <a:lumMod val="75000"/>
                </a:schemeClr>
              </a:buClr>
              <a:buFont typeface="Arial" panose="020B0604020202020204" pitchFamily="34" charset="0"/>
              <a:buChar char="•"/>
            </a:pPr>
            <a:r>
              <a:rPr lang="en-US" altLang="en-US" sz="2800" dirty="0">
                <a:ea typeface="ＭＳ Ｐゴシック" panose="020B0600070205080204" pitchFamily="34" charset="-128"/>
              </a:rPr>
              <a:t>Direct method</a:t>
            </a:r>
          </a:p>
        </p:txBody>
      </p:sp>
      <p:sp>
        <p:nvSpPr>
          <p:cNvPr id="6" name="Rectangle 6"/>
          <p:cNvSpPr txBox="1">
            <a:spLocks noChangeArrowheads="1"/>
          </p:cNvSpPr>
          <p:nvPr/>
        </p:nvSpPr>
        <p:spPr>
          <a:xfrm>
            <a:off x="5320619" y="2050410"/>
            <a:ext cx="4535488"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en-US" dirty="0">
                <a:ea typeface="ＭＳ Ｐゴシック" panose="020B0600070205080204" pitchFamily="34" charset="-128"/>
              </a:rPr>
              <a:t>Bad</a:t>
            </a:r>
          </a:p>
          <a:p>
            <a:pPr>
              <a:buClr>
                <a:schemeClr val="accent2">
                  <a:lumMod val="75000"/>
                </a:schemeClr>
              </a:buClr>
            </a:pPr>
            <a:r>
              <a:rPr lang="en-US" altLang="en-US" dirty="0">
                <a:ea typeface="ＭＳ Ｐゴシック" panose="020B0600070205080204" pitchFamily="34" charset="-128"/>
              </a:rPr>
              <a:t>Heat divergence</a:t>
            </a:r>
          </a:p>
          <a:p>
            <a:pPr>
              <a:buClr>
                <a:schemeClr val="accent2">
                  <a:lumMod val="75000"/>
                </a:schemeClr>
              </a:buClr>
            </a:pPr>
            <a:r>
              <a:rPr lang="en-US" altLang="en-US" dirty="0">
                <a:ea typeface="ＭＳ Ｐゴシック" panose="020B0600070205080204" pitchFamily="34" charset="-128"/>
              </a:rPr>
              <a:t>Large samples</a:t>
            </a:r>
          </a:p>
          <a:p>
            <a:pPr>
              <a:buClr>
                <a:schemeClr val="accent2">
                  <a:lumMod val="75000"/>
                </a:schemeClr>
              </a:buClr>
            </a:pPr>
            <a:r>
              <a:rPr lang="en-US" altLang="en-US" dirty="0">
                <a:ea typeface="ＭＳ Ｐゴシック" panose="020B0600070205080204" pitchFamily="34" charset="-128"/>
              </a:rPr>
              <a:t>Laboratory method</a:t>
            </a:r>
          </a:p>
          <a:p>
            <a:pPr>
              <a:buClr>
                <a:schemeClr val="accent2">
                  <a:lumMod val="75000"/>
                </a:schemeClr>
              </a:buClr>
            </a:pPr>
            <a:r>
              <a:rPr lang="en-US" altLang="en-US" dirty="0">
                <a:ea typeface="ＭＳ Ｐゴシック" panose="020B0600070205080204" pitchFamily="34" charset="-128"/>
              </a:rPr>
              <a:t>Slow</a:t>
            </a:r>
          </a:p>
          <a:p>
            <a:pPr>
              <a:buClr>
                <a:schemeClr val="accent2">
                  <a:lumMod val="75000"/>
                </a:schemeClr>
              </a:buClr>
            </a:pPr>
            <a:r>
              <a:rPr lang="en-US" altLang="en-US" dirty="0">
                <a:ea typeface="ＭＳ Ｐゴシック" panose="020B0600070205080204" pitchFamily="34" charset="-128"/>
              </a:rPr>
              <a:t>Thermally induced moisture redistribution</a:t>
            </a:r>
          </a:p>
          <a:p>
            <a:pPr>
              <a:buClr>
                <a:schemeClr val="accent2">
                  <a:lumMod val="75000"/>
                </a:schemeClr>
              </a:buClr>
            </a:pPr>
            <a:r>
              <a:rPr lang="en-US" altLang="en-US" dirty="0">
                <a:ea typeface="ＭＳ Ｐゴシック" panose="020B0600070205080204" pitchFamily="34" charset="-128"/>
              </a:rPr>
              <a:t>Home made and/or expensive</a:t>
            </a:r>
          </a:p>
        </p:txBody>
      </p:sp>
    </p:spTree>
    <p:extLst>
      <p:ext uri="{BB962C8B-B14F-4D97-AF65-F5344CB8AC3E}">
        <p14:creationId xmlns:p14="http://schemas.microsoft.com/office/powerpoint/2010/main" val="1073726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7323</TotalTime>
  <Words>2363</Words>
  <Application>Microsoft Office PowerPoint</Application>
  <PresentationFormat>Widescreen</PresentationFormat>
  <Paragraphs>213</Paragraphs>
  <Slides>28</Slides>
  <Notes>24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40" baseType="lpstr">
      <vt:lpstr>ＭＳ Ｐゴシック</vt:lpstr>
      <vt:lpstr>aral</vt:lpstr>
      <vt:lpstr>Arial</vt:lpstr>
      <vt:lpstr>Calibri</vt:lpstr>
      <vt:lpstr>Calibri Light</vt:lpstr>
      <vt:lpstr>Garamond</vt:lpstr>
      <vt:lpstr>Symbol</vt:lpstr>
      <vt:lpstr>Tahoma</vt:lpstr>
      <vt:lpstr>Wingdings</vt:lpstr>
      <vt:lpstr>Office Theme</vt:lpstr>
      <vt:lpstr>Equation</vt:lpstr>
      <vt:lpstr>Chart</vt:lpstr>
      <vt:lpstr>Thermal Transfer Measurements Made With the Transient Line Heat Source Method</vt:lpstr>
      <vt:lpstr>Support from: Dr. Gaylon Campbell and Dr. Doug Cobos</vt:lpstr>
      <vt:lpstr>Decagon Devices, Inc. (Pullman, WA, USA) + UMS Ag  (Munich, Germany) = METER Group</vt:lpstr>
      <vt:lpstr>Phoenix Scout Mission to Mars June 25, 2008 – Oct., 2008 </vt:lpstr>
      <vt:lpstr>Interesting Direct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Improvements on the Transient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Brown</dc:creator>
  <cp:lastModifiedBy>Geoff Brown</cp:lastModifiedBy>
  <cp:revision>63</cp:revision>
  <dcterms:created xsi:type="dcterms:W3CDTF">2017-03-07T00:06:03Z</dcterms:created>
  <dcterms:modified xsi:type="dcterms:W3CDTF">2017-03-26T18:17:42Z</dcterms:modified>
</cp:coreProperties>
</file>